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1" r:id="rId1"/>
  </p:sldMasterIdLst>
  <p:notesMasterIdLst>
    <p:notesMasterId r:id="rId29"/>
  </p:notesMasterIdLst>
  <p:handoutMasterIdLst>
    <p:handoutMasterId r:id="rId30"/>
  </p:handoutMasterIdLst>
  <p:sldIdLst>
    <p:sldId id="998" r:id="rId2"/>
    <p:sldId id="1003" r:id="rId3"/>
    <p:sldId id="1014" r:id="rId4"/>
    <p:sldId id="1004" r:id="rId5"/>
    <p:sldId id="1008" r:id="rId6"/>
    <p:sldId id="1027" r:id="rId7"/>
    <p:sldId id="1009" r:id="rId8"/>
    <p:sldId id="1015" r:id="rId9"/>
    <p:sldId id="1020" r:id="rId10"/>
    <p:sldId id="1016" r:id="rId11"/>
    <p:sldId id="1007" r:id="rId12"/>
    <p:sldId id="1021" r:id="rId13"/>
    <p:sldId id="1024" r:id="rId14"/>
    <p:sldId id="1022" r:id="rId15"/>
    <p:sldId id="1023" r:id="rId16"/>
    <p:sldId id="1026" r:id="rId17"/>
    <p:sldId id="1028" r:id="rId18"/>
    <p:sldId id="1005" r:id="rId19"/>
    <p:sldId id="1025" r:id="rId20"/>
    <p:sldId id="1011" r:id="rId21"/>
    <p:sldId id="1006" r:id="rId22"/>
    <p:sldId id="1029" r:id="rId23"/>
    <p:sldId id="1010" r:id="rId24"/>
    <p:sldId id="1017" r:id="rId25"/>
    <p:sldId id="1012" r:id="rId26"/>
    <p:sldId id="1013" r:id="rId27"/>
    <p:sldId id="1019" r:id="rId2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15AC1-3470-004F-8981-2779FC22DE55}">
          <p14:sldIdLst>
            <p14:sldId id="998"/>
            <p14:sldId id="1003"/>
            <p14:sldId id="1014"/>
            <p14:sldId id="1004"/>
            <p14:sldId id="1008"/>
          </p14:sldIdLst>
        </p14:section>
        <p14:section name="ODL basics" id="{48F7C5DB-7259-294B-8CE2-9CA79802A3C3}">
          <p14:sldIdLst>
            <p14:sldId id="1027"/>
            <p14:sldId id="1009"/>
            <p14:sldId id="1015"/>
            <p14:sldId id="1020"/>
            <p14:sldId id="1016"/>
            <p14:sldId id="1007"/>
            <p14:sldId id="1021"/>
            <p14:sldId id="1024"/>
            <p14:sldId id="1022"/>
            <p14:sldId id="1023"/>
            <p14:sldId id="1026"/>
          </p14:sldIdLst>
        </p14:section>
        <p14:section name="Be" id="{233C4A6B-FFBD-8C4C-B84E-3B2C703A50D3}">
          <p14:sldIdLst>
            <p14:sldId id="1028"/>
            <p14:sldId id="1005"/>
            <p14:sldId id="1025"/>
            <p14:sldId id="1011"/>
            <p14:sldId id="1006"/>
          </p14:sldIdLst>
        </p14:section>
        <p14:section name="Open Discussion" id="{22DA7653-A013-744C-81E7-E7C260FC973C}">
          <p14:sldIdLst>
            <p14:sldId id="1029"/>
            <p14:sldId id="1010"/>
            <p14:sldId id="1017"/>
            <p14:sldId id="1012"/>
            <p14:sldId id="1013"/>
            <p14:sldId id="101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Kershaw - 2" initials="KK2-" lastIdx="4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42C"/>
    <a:srgbClr val="0F5EFF"/>
    <a:srgbClr val="0064BD"/>
    <a:srgbClr val="33CC33"/>
    <a:srgbClr val="99FF99"/>
    <a:srgbClr val="00FF00"/>
    <a:srgbClr val="920481"/>
    <a:srgbClr val="0D5EFF"/>
    <a:srgbClr val="0063B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7" autoAdjust="0"/>
    <p:restoredTop sz="99669" autoAdjust="0"/>
  </p:normalViewPr>
  <p:slideViewPr>
    <p:cSldViewPr snapToGrid="0" snapToObjects="1">
      <p:cViewPr varScale="1">
        <p:scale>
          <a:sx n="151" d="100"/>
          <a:sy n="151" d="100"/>
        </p:scale>
        <p:origin x="-7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61546-B4BD-984A-A901-038C61F4210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7E8AE-EB2A-324B-95F2-19C35485994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Hydrogen Release</a:t>
          </a:r>
          <a:endParaRPr lang="en-US" dirty="0"/>
        </a:p>
      </dgm:t>
    </dgm:pt>
    <dgm:pt modelId="{39CCF17D-3DCE-6E4E-A16E-661E75CA0ED4}" type="parTrans" cxnId="{A25CFE39-F131-544B-9600-09F687CFDABE}">
      <dgm:prSet/>
      <dgm:spPr/>
      <dgm:t>
        <a:bodyPr/>
        <a:lstStyle/>
        <a:p>
          <a:endParaRPr lang="en-US"/>
        </a:p>
      </dgm:t>
    </dgm:pt>
    <dgm:pt modelId="{A845D767-119D-4B42-A7E1-7E27D51857C2}" type="sibTrans" cxnId="{A25CFE39-F131-544B-9600-09F687CFDABE}">
      <dgm:prSet/>
      <dgm:spPr/>
      <dgm:t>
        <a:bodyPr/>
        <a:lstStyle/>
        <a:p>
          <a:endParaRPr lang="en-US"/>
        </a:p>
      </dgm:t>
    </dgm:pt>
    <dgm:pt modelId="{5A51736E-D2FE-6B43-BE0E-212841B11F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PCMM Experimental code</a:t>
          </a:r>
          <a:endParaRPr lang="en-US" dirty="0"/>
        </a:p>
      </dgm:t>
    </dgm:pt>
    <dgm:pt modelId="{3EA0DB21-6AB8-1146-9CAC-AB158211A5E1}" type="parTrans" cxnId="{FA21527C-BE63-D543-BF58-DF924DDEA6A1}">
      <dgm:prSet/>
      <dgm:spPr/>
      <dgm:t>
        <a:bodyPr/>
        <a:lstStyle/>
        <a:p>
          <a:endParaRPr lang="en-US"/>
        </a:p>
      </dgm:t>
    </dgm:pt>
    <dgm:pt modelId="{122D5ACF-5CDB-3649-A1E8-11EC5CEFF053}" type="sibTrans" cxnId="{FA21527C-BE63-D543-BF58-DF924DDEA6A1}">
      <dgm:prSet/>
      <dgm:spPr/>
      <dgm:t>
        <a:bodyPr/>
        <a:lstStyle/>
        <a:p>
          <a:endParaRPr lang="en-US"/>
        </a:p>
      </dgm:t>
    </dgm:pt>
    <dgm:pt modelId="{1732824E-616C-CA48-B82A-9C07C6C3ED1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Helium </a:t>
          </a:r>
        </a:p>
        <a:p>
          <a:pPr rtl="0"/>
          <a:r>
            <a:rPr lang="en-US" dirty="0" smtClean="0"/>
            <a:t>First PCMM Release </a:t>
          </a:r>
        </a:p>
        <a:p>
          <a:pPr rtl="0"/>
          <a:r>
            <a:rPr lang="en-US" dirty="0" smtClean="0"/>
            <a:t>(Sep 2014) </a:t>
          </a:r>
          <a:endParaRPr lang="en-US" dirty="0"/>
        </a:p>
      </dgm:t>
    </dgm:pt>
    <dgm:pt modelId="{29859C47-77B8-3041-BD3C-F5AA5ACD90D4}" type="parTrans" cxnId="{F38DDE97-13D4-F24F-B281-0BF7BF1DD625}">
      <dgm:prSet/>
      <dgm:spPr/>
      <dgm:t>
        <a:bodyPr/>
        <a:lstStyle/>
        <a:p>
          <a:endParaRPr lang="en-US"/>
        </a:p>
      </dgm:t>
    </dgm:pt>
    <dgm:pt modelId="{E8593E8E-E60B-864B-AD78-A7F3EC4DBA40}" type="sibTrans" cxnId="{F38DDE97-13D4-F24F-B281-0BF7BF1DD625}">
      <dgm:prSet/>
      <dgm:spPr/>
      <dgm:t>
        <a:bodyPr/>
        <a:lstStyle/>
        <a:p>
          <a:endParaRPr lang="en-US"/>
        </a:p>
      </dgm:t>
    </dgm:pt>
    <dgm:pt modelId="{3A7976E0-F822-EB49-9DD6-29497EAEED4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mtClean="0"/>
            <a:t>Initial release </a:t>
          </a:r>
          <a:endParaRPr lang="en-US"/>
        </a:p>
      </dgm:t>
    </dgm:pt>
    <dgm:pt modelId="{D27D6982-5C38-8948-9CDC-D33AAB6C6E7E}" type="parTrans" cxnId="{C24FFC28-F572-EF48-BB16-D7D750A56E07}">
      <dgm:prSet/>
      <dgm:spPr/>
      <dgm:t>
        <a:bodyPr/>
        <a:lstStyle/>
        <a:p>
          <a:endParaRPr lang="en-US"/>
        </a:p>
      </dgm:t>
    </dgm:pt>
    <dgm:pt modelId="{A32918EC-2BBB-AC4F-8BBB-0D61954DA2AD}" type="sibTrans" cxnId="{C24FFC28-F572-EF48-BB16-D7D750A56E07}">
      <dgm:prSet/>
      <dgm:spPr/>
      <dgm:t>
        <a:bodyPr/>
        <a:lstStyle/>
        <a:p>
          <a:endParaRPr lang="en-US"/>
        </a:p>
      </dgm:t>
    </dgm:pt>
    <dgm:pt modelId="{716F88AD-0474-CA42-A812-9A4C4814058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mtClean="0"/>
            <a:t>AD-SAL</a:t>
          </a:r>
          <a:endParaRPr lang="en-US"/>
        </a:p>
      </dgm:t>
    </dgm:pt>
    <dgm:pt modelId="{52D1A61A-F9B9-BC49-BFC3-57F59E10C153}" type="parTrans" cxnId="{8A4B6405-A221-A348-A1A4-A6A162D3A538}">
      <dgm:prSet/>
      <dgm:spPr/>
      <dgm:t>
        <a:bodyPr/>
        <a:lstStyle/>
        <a:p>
          <a:endParaRPr lang="en-US"/>
        </a:p>
      </dgm:t>
    </dgm:pt>
    <dgm:pt modelId="{9EF02608-EA88-114A-BC11-B53E9B538937}" type="sibTrans" cxnId="{8A4B6405-A221-A348-A1A4-A6A162D3A538}">
      <dgm:prSet/>
      <dgm:spPr/>
      <dgm:t>
        <a:bodyPr/>
        <a:lstStyle/>
        <a:p>
          <a:endParaRPr lang="en-US"/>
        </a:p>
      </dgm:t>
    </dgm:pt>
    <dgm:pt modelId="{D6638A0E-9C75-4B4B-A89C-CE1B33B4F6C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Lithium </a:t>
          </a:r>
        </a:p>
        <a:p>
          <a:pPr rtl="0"/>
          <a:r>
            <a:rPr lang="en-US" dirty="0" smtClean="0"/>
            <a:t>Release Updates</a:t>
          </a:r>
        </a:p>
        <a:p>
          <a:pPr rtl="0"/>
          <a:r>
            <a:rPr lang="en-US" dirty="0" smtClean="0"/>
            <a:t>(Jun 2015)</a:t>
          </a:r>
          <a:endParaRPr lang="en-US" dirty="0"/>
        </a:p>
      </dgm:t>
    </dgm:pt>
    <dgm:pt modelId="{86706AAB-3F2D-FC4D-9480-557F059DDEDF}" type="parTrans" cxnId="{E2F761B3-7C44-4744-A584-5DC47587D2BB}">
      <dgm:prSet/>
      <dgm:spPr/>
      <dgm:t>
        <a:bodyPr/>
        <a:lstStyle/>
        <a:p>
          <a:endParaRPr lang="en-US"/>
        </a:p>
      </dgm:t>
    </dgm:pt>
    <dgm:pt modelId="{141CB850-8984-8546-9850-08D70332DF9B}" type="sibTrans" cxnId="{E2F761B3-7C44-4744-A584-5DC47587D2BB}">
      <dgm:prSet/>
      <dgm:spPr/>
      <dgm:t>
        <a:bodyPr/>
        <a:lstStyle/>
        <a:p>
          <a:endParaRPr lang="en-US"/>
        </a:p>
      </dgm:t>
    </dgm:pt>
    <dgm:pt modelId="{B4E8B73E-0F98-8841-8F86-33BE601F983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mtClean="0"/>
            <a:t>Migration to MD-SAL Only</a:t>
          </a:r>
          <a:endParaRPr lang="en-US"/>
        </a:p>
      </dgm:t>
    </dgm:pt>
    <dgm:pt modelId="{B48048A7-288D-484C-8523-F67397D55046}" type="parTrans" cxnId="{68F92025-7CE3-E34A-9F8A-8C54881341B3}">
      <dgm:prSet/>
      <dgm:spPr/>
      <dgm:t>
        <a:bodyPr/>
        <a:lstStyle/>
        <a:p>
          <a:endParaRPr lang="en-US"/>
        </a:p>
      </dgm:t>
    </dgm:pt>
    <dgm:pt modelId="{5301C048-46BC-CC42-B2FF-F2515FA41105}" type="sibTrans" cxnId="{68F92025-7CE3-E34A-9F8A-8C54881341B3}">
      <dgm:prSet/>
      <dgm:spPr/>
      <dgm:t>
        <a:bodyPr/>
        <a:lstStyle/>
        <a:p>
          <a:endParaRPr lang="en-US"/>
        </a:p>
      </dgm:t>
    </dgm:pt>
    <dgm:pt modelId="{A6BD76DE-DE1A-424A-8D00-97E5195A05E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mtClean="0"/>
            <a:t>New API </a:t>
          </a:r>
          <a:endParaRPr lang="en-US"/>
        </a:p>
      </dgm:t>
    </dgm:pt>
    <dgm:pt modelId="{F09E0044-EF64-0244-8CB9-2A9F658B0664}" type="parTrans" cxnId="{D6432BE9-7A2E-CF43-BDE4-D841EBD90F05}">
      <dgm:prSet/>
      <dgm:spPr/>
      <dgm:t>
        <a:bodyPr/>
        <a:lstStyle/>
        <a:p>
          <a:endParaRPr lang="en-US"/>
        </a:p>
      </dgm:t>
    </dgm:pt>
    <dgm:pt modelId="{963D234A-C572-9345-895C-F181463B8D41}" type="sibTrans" cxnId="{D6432BE9-7A2E-CF43-BDE4-D841EBD90F05}">
      <dgm:prSet/>
      <dgm:spPr/>
      <dgm:t>
        <a:bodyPr/>
        <a:lstStyle/>
        <a:p>
          <a:endParaRPr lang="en-US"/>
        </a:p>
      </dgm:t>
    </dgm:pt>
    <dgm:pt modelId="{CC53CF76-0DE6-2847-A689-0944A83D055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mtClean="0"/>
            <a:t>Vendor Contributions to API, YANG Models</a:t>
          </a:r>
          <a:endParaRPr lang="en-US"/>
        </a:p>
      </dgm:t>
    </dgm:pt>
    <dgm:pt modelId="{2474A876-B213-8A4D-A941-B6BAC980D9FF}" type="parTrans" cxnId="{5EB0B222-4F8D-134D-8515-4EEB683C4C0E}">
      <dgm:prSet/>
      <dgm:spPr/>
      <dgm:t>
        <a:bodyPr/>
        <a:lstStyle/>
        <a:p>
          <a:endParaRPr lang="en-US"/>
        </a:p>
      </dgm:t>
    </dgm:pt>
    <dgm:pt modelId="{A8363F3D-86B4-F643-ABEB-FA6F47DD29A8}" type="sibTrans" cxnId="{5EB0B222-4F8D-134D-8515-4EEB683C4C0E}">
      <dgm:prSet/>
      <dgm:spPr/>
      <dgm:t>
        <a:bodyPr/>
        <a:lstStyle/>
        <a:p>
          <a:endParaRPr lang="en-US"/>
        </a:p>
      </dgm:t>
    </dgm:pt>
    <dgm:pt modelId="{C6097909-DCA7-1C4E-815F-E649AB164467}" type="pres">
      <dgm:prSet presAssocID="{72861546-B4BD-984A-A901-038C61F4210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067A9-D16E-F349-A256-03FD90EDD6BA}" type="pres">
      <dgm:prSet presAssocID="{72861546-B4BD-984A-A901-038C61F42103}" presName="arrow" presStyleLbl="bgShp" presStyleIdx="0" presStyleCnt="1"/>
      <dgm:spPr/>
    </dgm:pt>
    <dgm:pt modelId="{4D9A153E-98B9-3F47-935A-991296AF97D0}" type="pres">
      <dgm:prSet presAssocID="{72861546-B4BD-984A-A901-038C61F42103}" presName="linearProcess" presStyleCnt="0"/>
      <dgm:spPr/>
    </dgm:pt>
    <dgm:pt modelId="{302E42B3-1B92-8044-B1A4-0282EB965E80}" type="pres">
      <dgm:prSet presAssocID="{9AF7E8AE-EB2A-324B-95F2-19C354859946}" presName="textNode" presStyleLbl="node1" presStyleIdx="0" presStyleCnt="3" custScaleX="54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529A3-0182-334C-A2F4-B1924ECCA40A}" type="pres">
      <dgm:prSet presAssocID="{A845D767-119D-4B42-A7E1-7E27D51857C2}" presName="sibTrans" presStyleCnt="0"/>
      <dgm:spPr/>
    </dgm:pt>
    <dgm:pt modelId="{BDE34EA7-E40B-0C46-95A7-663E9391D0D5}" type="pres">
      <dgm:prSet presAssocID="{1732824E-616C-CA48-B82A-9C07C6C3ED1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34407-BD36-C140-9B3B-5294C047880A}" type="pres">
      <dgm:prSet presAssocID="{E8593E8E-E60B-864B-AD78-A7F3EC4DBA40}" presName="sibTrans" presStyleCnt="0"/>
      <dgm:spPr/>
    </dgm:pt>
    <dgm:pt modelId="{FB68C59C-6C75-264B-9F23-B798E6F04899}" type="pres">
      <dgm:prSet presAssocID="{D6638A0E-9C75-4B4B-A89C-CE1B33B4F6C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DDE97-13D4-F24F-B281-0BF7BF1DD625}" srcId="{72861546-B4BD-984A-A901-038C61F42103}" destId="{1732824E-616C-CA48-B82A-9C07C6C3ED1A}" srcOrd="1" destOrd="0" parTransId="{29859C47-77B8-3041-BD3C-F5AA5ACD90D4}" sibTransId="{E8593E8E-E60B-864B-AD78-A7F3EC4DBA40}"/>
    <dgm:cxn modelId="{24B478F4-F504-3840-AD9C-E67222064D3F}" type="presOf" srcId="{A6BD76DE-DE1A-424A-8D00-97E5195A05E9}" destId="{FB68C59C-6C75-264B-9F23-B798E6F04899}" srcOrd="0" destOrd="2" presId="urn:microsoft.com/office/officeart/2005/8/layout/hProcess9"/>
    <dgm:cxn modelId="{68F92025-7CE3-E34A-9F8A-8C54881341B3}" srcId="{D6638A0E-9C75-4B4B-A89C-CE1B33B4F6CD}" destId="{B4E8B73E-0F98-8841-8F86-33BE601F9832}" srcOrd="0" destOrd="0" parTransId="{B48048A7-288D-484C-8523-F67397D55046}" sibTransId="{5301C048-46BC-CC42-B2FF-F2515FA41105}"/>
    <dgm:cxn modelId="{1C575F4E-7286-694E-9A3F-1991B6D3ED9A}" type="presOf" srcId="{3A7976E0-F822-EB49-9DD6-29497EAEED4A}" destId="{BDE34EA7-E40B-0C46-95A7-663E9391D0D5}" srcOrd="0" destOrd="1" presId="urn:microsoft.com/office/officeart/2005/8/layout/hProcess9"/>
    <dgm:cxn modelId="{FC12F600-C278-5340-B684-6C58C6C5A7E9}" type="presOf" srcId="{B4E8B73E-0F98-8841-8F86-33BE601F9832}" destId="{FB68C59C-6C75-264B-9F23-B798E6F04899}" srcOrd="0" destOrd="1" presId="urn:microsoft.com/office/officeart/2005/8/layout/hProcess9"/>
    <dgm:cxn modelId="{E135D4DD-AC69-CC48-B78E-B9E20D9301C5}" type="presOf" srcId="{5A51736E-D2FE-6B43-BE0E-212841B11F8D}" destId="{302E42B3-1B92-8044-B1A4-0282EB965E80}" srcOrd="0" destOrd="1" presId="urn:microsoft.com/office/officeart/2005/8/layout/hProcess9"/>
    <dgm:cxn modelId="{5EB0B222-4F8D-134D-8515-4EEB683C4C0E}" srcId="{D6638A0E-9C75-4B4B-A89C-CE1B33B4F6CD}" destId="{CC53CF76-0DE6-2847-A689-0944A83D055E}" srcOrd="2" destOrd="0" parTransId="{2474A876-B213-8A4D-A941-B6BAC980D9FF}" sibTransId="{A8363F3D-86B4-F643-ABEB-FA6F47DD29A8}"/>
    <dgm:cxn modelId="{6929D27C-611E-E34E-B5FA-0D06D66FB027}" type="presOf" srcId="{716F88AD-0474-CA42-A812-9A4C48140589}" destId="{BDE34EA7-E40B-0C46-95A7-663E9391D0D5}" srcOrd="0" destOrd="2" presId="urn:microsoft.com/office/officeart/2005/8/layout/hProcess9"/>
    <dgm:cxn modelId="{BB2D0AEC-1822-2641-A48B-649BD222A04C}" type="presOf" srcId="{1732824E-616C-CA48-B82A-9C07C6C3ED1A}" destId="{BDE34EA7-E40B-0C46-95A7-663E9391D0D5}" srcOrd="0" destOrd="0" presId="urn:microsoft.com/office/officeart/2005/8/layout/hProcess9"/>
    <dgm:cxn modelId="{C24FFC28-F572-EF48-BB16-D7D750A56E07}" srcId="{1732824E-616C-CA48-B82A-9C07C6C3ED1A}" destId="{3A7976E0-F822-EB49-9DD6-29497EAEED4A}" srcOrd="0" destOrd="0" parTransId="{D27D6982-5C38-8948-9CDC-D33AAB6C6E7E}" sibTransId="{A32918EC-2BBB-AC4F-8BBB-0D61954DA2AD}"/>
    <dgm:cxn modelId="{7FC2517A-E0AD-A842-BEF0-1C9E0FAEC717}" type="presOf" srcId="{72861546-B4BD-984A-A901-038C61F42103}" destId="{C6097909-DCA7-1C4E-815F-E649AB164467}" srcOrd="0" destOrd="0" presId="urn:microsoft.com/office/officeart/2005/8/layout/hProcess9"/>
    <dgm:cxn modelId="{E5E3641B-7AF5-884E-A492-2248FDDBD273}" type="presOf" srcId="{D6638A0E-9C75-4B4B-A89C-CE1B33B4F6CD}" destId="{FB68C59C-6C75-264B-9F23-B798E6F04899}" srcOrd="0" destOrd="0" presId="urn:microsoft.com/office/officeart/2005/8/layout/hProcess9"/>
    <dgm:cxn modelId="{E2F761B3-7C44-4744-A584-5DC47587D2BB}" srcId="{72861546-B4BD-984A-A901-038C61F42103}" destId="{D6638A0E-9C75-4B4B-A89C-CE1B33B4F6CD}" srcOrd="2" destOrd="0" parTransId="{86706AAB-3F2D-FC4D-9480-557F059DDEDF}" sibTransId="{141CB850-8984-8546-9850-08D70332DF9B}"/>
    <dgm:cxn modelId="{FA21527C-BE63-D543-BF58-DF924DDEA6A1}" srcId="{9AF7E8AE-EB2A-324B-95F2-19C354859946}" destId="{5A51736E-D2FE-6B43-BE0E-212841B11F8D}" srcOrd="0" destOrd="0" parTransId="{3EA0DB21-6AB8-1146-9CAC-AB158211A5E1}" sibTransId="{122D5ACF-5CDB-3649-A1E8-11EC5CEFF053}"/>
    <dgm:cxn modelId="{7C0B6A9B-B0F6-FA4E-9A5F-1A7FE616E178}" type="presOf" srcId="{CC53CF76-0DE6-2847-A689-0944A83D055E}" destId="{FB68C59C-6C75-264B-9F23-B798E6F04899}" srcOrd="0" destOrd="3" presId="urn:microsoft.com/office/officeart/2005/8/layout/hProcess9"/>
    <dgm:cxn modelId="{ACF26E0E-C97F-9D43-84B8-7BA73BFB4974}" type="presOf" srcId="{9AF7E8AE-EB2A-324B-95F2-19C354859946}" destId="{302E42B3-1B92-8044-B1A4-0282EB965E80}" srcOrd="0" destOrd="0" presId="urn:microsoft.com/office/officeart/2005/8/layout/hProcess9"/>
    <dgm:cxn modelId="{8A4B6405-A221-A348-A1A4-A6A162D3A538}" srcId="{1732824E-616C-CA48-B82A-9C07C6C3ED1A}" destId="{716F88AD-0474-CA42-A812-9A4C48140589}" srcOrd="1" destOrd="0" parTransId="{52D1A61A-F9B9-BC49-BFC3-57F59E10C153}" sibTransId="{9EF02608-EA88-114A-BC11-B53E9B538937}"/>
    <dgm:cxn modelId="{D6432BE9-7A2E-CF43-BDE4-D841EBD90F05}" srcId="{D6638A0E-9C75-4B4B-A89C-CE1B33B4F6CD}" destId="{A6BD76DE-DE1A-424A-8D00-97E5195A05E9}" srcOrd="1" destOrd="0" parTransId="{F09E0044-EF64-0244-8CB9-2A9F658B0664}" sibTransId="{963D234A-C572-9345-895C-F181463B8D41}"/>
    <dgm:cxn modelId="{A25CFE39-F131-544B-9600-09F687CFDABE}" srcId="{72861546-B4BD-984A-A901-038C61F42103}" destId="{9AF7E8AE-EB2A-324B-95F2-19C354859946}" srcOrd="0" destOrd="0" parTransId="{39CCF17D-3DCE-6E4E-A16E-661E75CA0ED4}" sibTransId="{A845D767-119D-4B42-A7E1-7E27D51857C2}"/>
    <dgm:cxn modelId="{28F8604E-DAB7-D040-A157-949243B18114}" type="presParOf" srcId="{C6097909-DCA7-1C4E-815F-E649AB164467}" destId="{32E067A9-D16E-F349-A256-03FD90EDD6BA}" srcOrd="0" destOrd="0" presId="urn:microsoft.com/office/officeart/2005/8/layout/hProcess9"/>
    <dgm:cxn modelId="{DD8A60A0-6A4F-2B4F-8F81-C47A028F06CB}" type="presParOf" srcId="{C6097909-DCA7-1C4E-815F-E649AB164467}" destId="{4D9A153E-98B9-3F47-935A-991296AF97D0}" srcOrd="1" destOrd="0" presId="urn:microsoft.com/office/officeart/2005/8/layout/hProcess9"/>
    <dgm:cxn modelId="{A61925E3-2B58-4148-898F-03A094F2E949}" type="presParOf" srcId="{4D9A153E-98B9-3F47-935A-991296AF97D0}" destId="{302E42B3-1B92-8044-B1A4-0282EB965E80}" srcOrd="0" destOrd="0" presId="urn:microsoft.com/office/officeart/2005/8/layout/hProcess9"/>
    <dgm:cxn modelId="{E72D5244-5154-314D-B5F7-D558ACF40B71}" type="presParOf" srcId="{4D9A153E-98B9-3F47-935A-991296AF97D0}" destId="{4A9529A3-0182-334C-A2F4-B1924ECCA40A}" srcOrd="1" destOrd="0" presId="urn:microsoft.com/office/officeart/2005/8/layout/hProcess9"/>
    <dgm:cxn modelId="{919988B2-31E9-6D4C-9B3C-FE14FD8E413D}" type="presParOf" srcId="{4D9A153E-98B9-3F47-935A-991296AF97D0}" destId="{BDE34EA7-E40B-0C46-95A7-663E9391D0D5}" srcOrd="2" destOrd="0" presId="urn:microsoft.com/office/officeart/2005/8/layout/hProcess9"/>
    <dgm:cxn modelId="{B951A146-CFB6-C745-9D0D-A546EE235CFE}" type="presParOf" srcId="{4D9A153E-98B9-3F47-935A-991296AF97D0}" destId="{55034407-BD36-C140-9B3B-5294C047880A}" srcOrd="3" destOrd="0" presId="urn:microsoft.com/office/officeart/2005/8/layout/hProcess9"/>
    <dgm:cxn modelId="{0FFC435B-B7AC-3F48-8952-C76C6278BD66}" type="presParOf" srcId="{4D9A153E-98B9-3F47-935A-991296AF97D0}" destId="{FB68C59C-6C75-264B-9F23-B798E6F048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067A9-D16E-F349-A256-03FD90EDD6BA}">
      <dsp:nvSpPr>
        <dsp:cNvPr id="0" name=""/>
        <dsp:cNvSpPr/>
      </dsp:nvSpPr>
      <dsp:spPr>
        <a:xfrm>
          <a:off x="661561" y="0"/>
          <a:ext cx="7497697" cy="44525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2E42B3-1B92-8044-B1A4-0282EB965E80}">
      <dsp:nvSpPr>
        <dsp:cNvPr id="0" name=""/>
        <dsp:cNvSpPr/>
      </dsp:nvSpPr>
      <dsp:spPr>
        <a:xfrm>
          <a:off x="4735" y="1335765"/>
          <a:ext cx="1814830" cy="178102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Hydrogen Release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PCMM Experimental code</a:t>
          </a:r>
          <a:endParaRPr lang="en-US" sz="1200" kern="1200" dirty="0"/>
        </a:p>
      </dsp:txBody>
      <dsp:txXfrm>
        <a:off x="91677" y="1422707"/>
        <a:ext cx="1640946" cy="1607136"/>
      </dsp:txXfrm>
    </dsp:sp>
    <dsp:sp modelId="{BDE34EA7-E40B-0C46-95A7-663E9391D0D5}">
      <dsp:nvSpPr>
        <dsp:cNvPr id="0" name=""/>
        <dsp:cNvSpPr/>
      </dsp:nvSpPr>
      <dsp:spPr>
        <a:xfrm>
          <a:off x="1989693" y="1335765"/>
          <a:ext cx="3328131" cy="17810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Helium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First PCMM Release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(Sep 2014) 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Initial release 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AD-SAL</a:t>
          </a:r>
          <a:endParaRPr lang="en-US" sz="1200" kern="1200"/>
        </a:p>
      </dsp:txBody>
      <dsp:txXfrm>
        <a:off x="2076635" y="1422707"/>
        <a:ext cx="3154247" cy="1607136"/>
      </dsp:txXfrm>
    </dsp:sp>
    <dsp:sp modelId="{FB68C59C-6C75-264B-9F23-B798E6F04899}">
      <dsp:nvSpPr>
        <dsp:cNvPr id="0" name=""/>
        <dsp:cNvSpPr/>
      </dsp:nvSpPr>
      <dsp:spPr>
        <a:xfrm>
          <a:off x="5487953" y="1335765"/>
          <a:ext cx="3328131" cy="178102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Lithium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Release Updates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(Jun 2015)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Migration to MD-SAL Only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New API 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Vendor Contributions to API, YANG Models</a:t>
          </a:r>
          <a:endParaRPr lang="en-US" sz="1200" kern="1200"/>
        </a:p>
      </dsp:txBody>
      <dsp:txXfrm>
        <a:off x="5574895" y="1422707"/>
        <a:ext cx="3154247" cy="160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48E49-DA56-47F0-B5F7-BFCE3614140A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A78A-D015-49F9-B81F-246EFF1AD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9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6731" cy="465500"/>
          </a:xfrm>
          <a:prstGeom prst="rect">
            <a:avLst/>
          </a:prstGeom>
        </p:spPr>
        <p:txBody>
          <a:bodyPr vert="horz" lIns="111548" tIns="55774" rIns="111548" bIns="55774" rtlCol="0"/>
          <a:lstStyle>
            <a:lvl1pPr algn="l">
              <a:defRPr sz="15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6" y="0"/>
            <a:ext cx="3036731" cy="465500"/>
          </a:xfrm>
          <a:prstGeom prst="rect">
            <a:avLst/>
          </a:prstGeom>
        </p:spPr>
        <p:txBody>
          <a:bodyPr vert="horz" lIns="111548" tIns="55774" rIns="111548" bIns="55774" rtlCol="0"/>
          <a:lstStyle>
            <a:lvl1pPr algn="r">
              <a:defRPr sz="1500"/>
            </a:lvl1pPr>
          </a:lstStyle>
          <a:p>
            <a:fld id="{86FF0402-BAA6-4653-8ED4-D940FA58282D}" type="datetimeFigureOut">
              <a:rPr lang="en-US" smtClean="0"/>
              <a:t>9/14/15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1548" tIns="55774" rIns="111548" bIns="557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21" y="4415454"/>
            <a:ext cx="5607369" cy="4184399"/>
          </a:xfrm>
          <a:prstGeom prst="rect">
            <a:avLst/>
          </a:prstGeom>
        </p:spPr>
        <p:txBody>
          <a:bodyPr vert="horz" lIns="111548" tIns="55774" rIns="111548" bIns="557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204"/>
            <a:ext cx="3036731" cy="465500"/>
          </a:xfrm>
          <a:prstGeom prst="rect">
            <a:avLst/>
          </a:prstGeom>
        </p:spPr>
        <p:txBody>
          <a:bodyPr vert="horz" lIns="111548" tIns="55774" rIns="111548" bIns="55774" rtlCol="0" anchor="b"/>
          <a:lstStyle>
            <a:lvl1pPr algn="l">
              <a:defRPr sz="15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6" y="8829204"/>
            <a:ext cx="3036731" cy="465500"/>
          </a:xfrm>
          <a:prstGeom prst="rect">
            <a:avLst/>
          </a:prstGeom>
        </p:spPr>
        <p:txBody>
          <a:bodyPr vert="horz" lIns="111548" tIns="55774" rIns="111548" bIns="55774" rtlCol="0" anchor="b"/>
          <a:lstStyle>
            <a:lvl1pPr algn="r">
              <a:defRPr sz="1500"/>
            </a:lvl1pPr>
          </a:lstStyle>
          <a:p>
            <a:fld id="{A0023BD0-463A-4F8D-9CC8-B1B488802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8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Cable Labs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0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source SDN Controller</a:t>
            </a:r>
          </a:p>
          <a:p>
            <a:r>
              <a:rPr lang="en-US" dirty="0" smtClean="0"/>
              <a:t>ODL community consists of 47 member companies (46 vendors + Comcast)</a:t>
            </a:r>
          </a:p>
          <a:p>
            <a:r>
              <a:rPr lang="en-US" dirty="0" smtClean="0"/>
              <a:t>Only SDN controller with a Service Abstraction Layer (SAL)</a:t>
            </a:r>
          </a:p>
          <a:p>
            <a:r>
              <a:rPr lang="en-US" dirty="0" smtClean="0"/>
              <a:t>Java/</a:t>
            </a:r>
            <a:r>
              <a:rPr lang="en-US" dirty="0" err="1" smtClean="0"/>
              <a:t>OSGi</a:t>
            </a:r>
            <a:r>
              <a:rPr lang="en-US" dirty="0" smtClean="0"/>
              <a:t> runtime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23BD0-463A-4F8D-9CC8-B1B4888025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4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 as a POC for SCTE 10/2013</a:t>
            </a:r>
          </a:p>
          <a:p>
            <a:r>
              <a:rPr lang="en-US" dirty="0" smtClean="0"/>
              <a:t>First contributed to Open Daylight Helium (2</a:t>
            </a:r>
            <a:r>
              <a:rPr lang="en-US" baseline="30000" dirty="0" smtClean="0"/>
              <a:t>nd</a:t>
            </a:r>
            <a:r>
              <a:rPr lang="en-US" dirty="0" smtClean="0"/>
              <a:t>) release (12/2014)</a:t>
            </a:r>
          </a:p>
          <a:p>
            <a:r>
              <a:rPr lang="en-US" dirty="0" smtClean="0"/>
              <a:t>Significant updates in Lithium (3</a:t>
            </a:r>
            <a:r>
              <a:rPr lang="en-US" baseline="30000" dirty="0" smtClean="0"/>
              <a:t>rd</a:t>
            </a:r>
            <a:r>
              <a:rPr lang="en-US" dirty="0" smtClean="0"/>
              <a:t>) release (6/2015)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23BD0-463A-4F8D-9CC8-B1B4888025D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and bullets layout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Cable Labs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2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 (HA failover, concurrent, or </a:t>
            </a:r>
            <a:r>
              <a:rPr lang="en-US" dirty="0" err="1" smtClean="0"/>
              <a:t>sharded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Continue API refactoring &amp; development</a:t>
            </a:r>
          </a:p>
          <a:p>
            <a:r>
              <a:rPr lang="en-US" dirty="0" smtClean="0"/>
              <a:t>Automated test expansion</a:t>
            </a:r>
          </a:p>
          <a:p>
            <a:r>
              <a:rPr lang="en-US" dirty="0" smtClean="0"/>
              <a:t>Prioritizing other feature requests</a:t>
            </a:r>
          </a:p>
          <a:p>
            <a:r>
              <a:rPr lang="en-US" dirty="0" smtClean="0"/>
              <a:t>Bug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23BD0-463A-4F8D-9CC8-B1B4888025D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4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2683" y="1751246"/>
            <a:ext cx="8093468" cy="568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>
            <a:lvl1pPr>
              <a:defRPr sz="28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>
                <a:sym typeface="Arial" pitchFamily="-107" charset="0"/>
              </a:rPr>
              <a:t>Segue or Title Slide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2800350"/>
            <a:ext cx="9144000" cy="234315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936351"/>
            <a:ext cx="63944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 smtClean="0">
                <a:solidFill>
                  <a:srgbClr val="FFFFFF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© Cable Television Laboratories, Inc. 2015.  Do not share this material with anyone other than CableLabs Members, and vendors under CableLabs NDA if applicable</a:t>
            </a:r>
            <a:r>
              <a:rPr lang="en-US" sz="600" b="0" i="0" kern="1200" baseline="0" dirty="0" smtClean="0">
                <a:solidFill>
                  <a:srgbClr val="FFFFFF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.</a:t>
            </a:r>
            <a:endParaRPr lang="en-US" sz="600" b="0" i="0" kern="1200" dirty="0" smtClean="0">
              <a:solidFill>
                <a:srgbClr val="FFFFFF"/>
              </a:solidFill>
              <a:effectLst/>
              <a:latin typeface="Arial" pitchFamily="34" charset="0"/>
              <a:ea typeface="Apple LiGothic Medium" pitchFamily="2" charset="-120"/>
              <a:cs typeface="+mn-cs"/>
              <a:sym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1" y="2698817"/>
            <a:ext cx="6410585" cy="2348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389427" y="2698817"/>
            <a:ext cx="2752986" cy="234883"/>
          </a:xfrm>
          <a:prstGeom prst="rect">
            <a:avLst/>
          </a:prstGeom>
          <a:solidFill>
            <a:srgbClr val="B8001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52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785139-E88E-45E0-9DA2-60CD6509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or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37"/>
            <a:endParaRPr lang="en-US" sz="1400" dirty="0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4917134"/>
            <a:ext cx="6410585" cy="2348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37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389427" y="4917134"/>
            <a:ext cx="2752986" cy="234883"/>
          </a:xfrm>
          <a:prstGeom prst="rect">
            <a:avLst/>
          </a:prstGeom>
          <a:solidFill>
            <a:srgbClr val="B8001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37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936352"/>
            <a:ext cx="6394450" cy="18466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 smtClean="0">
                <a:solidFill>
                  <a:srgbClr val="FFFFFF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© Cable Television Laboratories, Inc. 2015.  Do not share this material with anyone other than </a:t>
            </a:r>
            <a:r>
              <a:rPr lang="en-US" sz="600" b="0" i="0" kern="1200" dirty="0" err="1" smtClean="0">
                <a:solidFill>
                  <a:srgbClr val="FFFFFF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CableLabs</a:t>
            </a:r>
            <a:r>
              <a:rPr lang="en-US" sz="600" b="0" i="0" kern="1200" dirty="0" smtClean="0">
                <a:solidFill>
                  <a:srgbClr val="FFFFFF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 Members, and vendors under </a:t>
            </a:r>
            <a:r>
              <a:rPr lang="en-US" sz="600" b="0" i="0" kern="1200" dirty="0" err="1" smtClean="0">
                <a:solidFill>
                  <a:srgbClr val="FFFFFF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CableLabs</a:t>
            </a:r>
            <a:r>
              <a:rPr lang="en-US" sz="600" b="0" i="0" kern="1200" dirty="0" smtClean="0">
                <a:solidFill>
                  <a:srgbClr val="FFFFFF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 NDA if applicable.</a:t>
            </a:r>
          </a:p>
        </p:txBody>
      </p:sp>
      <p:pic>
        <p:nvPicPr>
          <p:cNvPr id="7" name="Picture 6" descr="CL_logo_lar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53" y="2343434"/>
            <a:ext cx="2944926" cy="441531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68" y="4928862"/>
            <a:ext cx="321733" cy="189238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7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 defTabSz="514337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/>
              <a:pPr defTabSz="51433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88373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700049"/>
          </a:xfrm>
          <a:prstGeom prst="rect">
            <a:avLst/>
          </a:prstGeom>
          <a:solidFill>
            <a:srgbClr val="B8001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-26342"/>
            <a:ext cx="7119124" cy="66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  <a:endParaRPr lang="en-US" dirty="0" smtClean="0">
              <a:sym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085279"/>
            <a:ext cx="8267684" cy="36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pic>
        <p:nvPicPr>
          <p:cNvPr id="7" name="Picture 6" descr="CL_logo_larg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26" y="346888"/>
            <a:ext cx="1249108" cy="187278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8777147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Times"/>
                <a:ea typeface="Apple LiGothic Medium" pitchFamily="2" charset="-120"/>
                <a:cs typeface="Times"/>
                <a:sym typeface="Arial" pitchFamily="34" charset="0"/>
              </a:defRPr>
            </a:lvl1pPr>
            <a:lvl2pPr marL="257175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2pPr>
            <a:lvl3pPr marL="51435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3pPr>
            <a:lvl4pPr marL="771525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4pPr>
            <a:lvl5pPr marL="10287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5pPr>
            <a:lvl6pPr marL="1285875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6pPr>
            <a:lvl7pPr marL="1543050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7pPr>
            <a:lvl8pPr marL="1800225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8pPr>
            <a:lvl9pPr marL="2057400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/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/>
          </a:p>
        </p:txBody>
      </p:sp>
      <p:sp>
        <p:nvSpPr>
          <p:cNvPr id="10" name="Rectangle 9"/>
          <p:cNvSpPr/>
          <p:nvPr/>
        </p:nvSpPr>
        <p:spPr>
          <a:xfrm>
            <a:off x="0" y="4936351"/>
            <a:ext cx="63944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© Cable Television Laboratories, Inc. 2015.  Do not share this material with anyone other than CableLabs Members, and vendors under CableLabs NDA if applicable</a:t>
            </a:r>
            <a:r>
              <a:rPr lang="en-US" sz="6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rPr>
              <a:t>.</a:t>
            </a:r>
            <a:endParaRPr lang="en-US" sz="600" b="0" i="0" kern="1200" dirty="0" smtClean="0">
              <a:solidFill>
                <a:srgbClr val="FFFFFF"/>
              </a:solidFill>
              <a:effectLst/>
              <a:latin typeface="Arial" pitchFamily="34" charset="0"/>
              <a:ea typeface="Apple LiGothic Medium" pitchFamily="2" charset="-120"/>
              <a:cs typeface="+mn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6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0" r:id="rId2"/>
    <p:sldLayoutId id="2147483791" r:id="rId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0">
          <a:solidFill>
            <a:srgbClr val="FFFFFF"/>
          </a:solidFill>
          <a:latin typeface="Arial"/>
          <a:ea typeface="+mj-ea"/>
          <a:cs typeface="Arial"/>
          <a:sym typeface="Arial" pitchFamily="34" charset="0"/>
        </a:defRPr>
      </a:lvl1pPr>
      <a:lvl2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2634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52060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7777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0349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187523" indent="-18573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rgbClr val="B80013"/>
        </a:buClr>
        <a:buSzPct val="100000"/>
        <a:buFont typeface="Arial"/>
        <a:buChar char="•"/>
        <a:defRPr sz="2000">
          <a:solidFill>
            <a:srgbClr val="000000"/>
          </a:solidFill>
          <a:latin typeface="Arial"/>
          <a:ea typeface="+mn-ea"/>
          <a:cs typeface="Arial"/>
          <a:sym typeface="Arial" pitchFamily="34" charset="0"/>
        </a:defRPr>
      </a:lvl1pPr>
      <a:lvl2pPr marL="386656" indent="-193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B80013"/>
        </a:buClr>
        <a:buSzPct val="100000"/>
        <a:buFont typeface="Arial"/>
        <a:buChar char="–"/>
        <a:defRPr sz="1600">
          <a:solidFill>
            <a:srgbClr val="000000"/>
          </a:solidFill>
          <a:latin typeface="Arial"/>
          <a:ea typeface="+mn-ea"/>
          <a:cs typeface="Arial"/>
          <a:sym typeface="Arial" pitchFamily="34" charset="0"/>
        </a:defRPr>
      </a:lvl2pPr>
      <a:lvl3pPr marL="546497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>
          <a:srgbClr val="B80013"/>
        </a:buClr>
        <a:buSzPct val="100000"/>
        <a:buFont typeface="Arial"/>
        <a:buChar char="•"/>
        <a:defRPr sz="1400">
          <a:solidFill>
            <a:srgbClr val="000000"/>
          </a:solidFill>
          <a:latin typeface="Arial"/>
          <a:ea typeface="+mn-ea"/>
          <a:cs typeface="Arial"/>
          <a:sym typeface="Arial" pitchFamily="34" charset="0"/>
        </a:defRPr>
      </a:lvl3pPr>
      <a:lvl4pPr marL="706339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>
          <a:srgbClr val="B80013"/>
        </a:buClr>
        <a:buSzPct val="100000"/>
        <a:buFont typeface="Arial" pitchFamily="34" charset="0"/>
        <a:buChar char="–"/>
        <a:defRPr sz="1100">
          <a:solidFill>
            <a:srgbClr val="000000"/>
          </a:solidFill>
          <a:latin typeface="Arial"/>
          <a:ea typeface="+mn-ea"/>
          <a:cs typeface="Arial"/>
          <a:sym typeface="Arial" pitchFamily="34" charset="0"/>
        </a:defRPr>
      </a:lvl4pPr>
      <a:lvl5pPr marL="773311" indent="-66973" algn="l" rtl="0" eaLnBrk="1" fontAlgn="base" hangingPunct="1">
        <a:lnSpc>
          <a:spcPct val="95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41624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167342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193059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18777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ello.com/b/LcLaRpwj/odl-pcmm-berylliu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sts.opendaylight.org/mailman/listinfo/packetcable-dev" TargetMode="External"/><Relationship Id="rId3" Type="http://schemas.openxmlformats.org/officeDocument/2006/relationships/hyperlink" Target="https://wiki.opendaylight.org/view/PacketCablePCMM:Ma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914400" y="1009650"/>
            <a:ext cx="6908800" cy="838200"/>
          </a:xfrm>
          <a:prstGeom prst="rect">
            <a:avLst/>
          </a:prstGeom>
        </p:spPr>
        <p:txBody>
          <a:bodyPr/>
          <a:lstStyle>
            <a:lvl1pPr marL="187523" indent="-18573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1pPr>
            <a:lvl2pPr marL="386656" indent="-193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/>
              <a:buChar char="–"/>
              <a:defRPr sz="16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2pPr>
            <a:lvl3pPr marL="546497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3pPr>
            <a:lvl4pPr marL="706339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4pPr>
            <a:lvl5pPr marL="773311" indent="-66973" algn="l" rtl="0" eaLnBrk="1" fontAlgn="base" hangingPunct="1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785" indent="0">
              <a:buNone/>
            </a:pPr>
            <a:r>
              <a:rPr lang="en-US" sz="3200" dirty="0" smtClean="0"/>
              <a:t>OpenDaylight PCMM Plugin WG Kickoff Call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914400" y="2066538"/>
            <a:ext cx="5792904" cy="298450"/>
          </a:xfrm>
          <a:prstGeom prst="rect">
            <a:avLst/>
          </a:prstGeom>
        </p:spPr>
        <p:txBody>
          <a:bodyPr/>
          <a:lstStyle>
            <a:lvl1pPr marL="187523" indent="-18573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1pPr>
            <a:lvl2pPr marL="386656" indent="-193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/>
              <a:buChar char="–"/>
              <a:defRPr sz="16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2pPr>
            <a:lvl3pPr marL="546497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3pPr>
            <a:lvl4pPr marL="706339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B80013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Arial"/>
                <a:ea typeface="+mn-ea"/>
                <a:cs typeface="Arial"/>
                <a:sym typeface="Arial" pitchFamily="34" charset="0"/>
              </a:defRPr>
            </a:lvl4pPr>
            <a:lvl5pPr marL="773311" indent="-66973" algn="l" rtl="0" eaLnBrk="1" fontAlgn="base" hangingPunct="1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785" indent="0">
              <a:buNone/>
            </a:pPr>
            <a:r>
              <a:rPr lang="en-US" dirty="0" smtClean="0"/>
              <a:t>Sept 14,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8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 Lithium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8225" y="4762501"/>
            <a:ext cx="485775" cy="273844"/>
          </a:xfrm>
        </p:spPr>
        <p:txBody>
          <a:bodyPr/>
          <a:lstStyle/>
          <a:p>
            <a:fld id="{A3785139-E88E-45E0-9DA2-60CD650926A5}" type="slidenum">
              <a:rPr lang="en-US" sz="1000" smtClean="0"/>
              <a:t>10</a:t>
            </a:fld>
            <a:endParaRPr lang="en-US" sz="1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0741" r="-10741"/>
          <a:stretch>
            <a:fillRect/>
          </a:stretch>
        </p:blipFill>
        <p:spPr>
          <a:xfrm>
            <a:off x="-406308" y="698500"/>
            <a:ext cx="9883683" cy="4235450"/>
          </a:xfrm>
        </p:spPr>
      </p:pic>
    </p:spTree>
    <p:extLst>
      <p:ext uri="{BB962C8B-B14F-4D97-AF65-F5344CB8AC3E}">
        <p14:creationId xmlns:p14="http://schemas.microsoft.com/office/powerpoint/2010/main" val="278591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 PCMM Release History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309175"/>
              </p:ext>
            </p:extLst>
          </p:nvPr>
        </p:nvGraphicFramePr>
        <p:xfrm>
          <a:off x="328849" y="638508"/>
          <a:ext cx="8820821" cy="445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11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4004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 PCMM APIs &amp; Feature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</a:p>
          <a:p>
            <a:pPr lvl="1"/>
            <a:r>
              <a:rPr lang="en-US" dirty="0"/>
              <a:t> CRUD </a:t>
            </a:r>
            <a:r>
              <a:rPr lang="en-US" dirty="0" smtClean="0"/>
              <a:t>operations – </a:t>
            </a:r>
            <a:r>
              <a:rPr lang="en-US" dirty="0"/>
              <a:t>create, read, update, </a:t>
            </a:r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 RESTCONF http messages (URL and Json payload)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HTTP PUTS, GETS</a:t>
            </a:r>
          </a:p>
          <a:p>
            <a:pPr marL="1785" indent="0">
              <a:buNone/>
            </a:pPr>
            <a:endParaRPr lang="en-US" dirty="0" smtClean="0"/>
          </a:p>
          <a:p>
            <a:r>
              <a:rPr lang="en-US" dirty="0" smtClean="0"/>
              <a:t>RESTCONF API for CMTS / CCAP</a:t>
            </a:r>
          </a:p>
          <a:p>
            <a:pPr lvl="1"/>
            <a:r>
              <a:rPr lang="en-US" dirty="0" smtClean="0"/>
              <a:t> CRUD management of ODL </a:t>
            </a:r>
            <a:r>
              <a:rPr lang="en-US" dirty="0"/>
              <a:t>operational data </a:t>
            </a:r>
            <a:r>
              <a:rPr lang="en-US" dirty="0" smtClean="0"/>
              <a:t>store</a:t>
            </a:r>
          </a:p>
          <a:p>
            <a:pPr lvl="1"/>
            <a:r>
              <a:rPr lang="en-US" dirty="0"/>
              <a:t> S</a:t>
            </a:r>
            <a:r>
              <a:rPr lang="en-US" dirty="0" smtClean="0"/>
              <a:t>upports </a:t>
            </a:r>
            <a:r>
              <a:rPr lang="en-US" dirty="0"/>
              <a:t>adding multiple </a:t>
            </a:r>
            <a:r>
              <a:rPr lang="en-US" dirty="0" smtClean="0"/>
              <a:t>CMTS/CCAP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050" smtClean="0"/>
              <a:pPr algn="r"/>
              <a:t>12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933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URL and Json 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85" indent="0">
              <a:buNone/>
            </a:pPr>
            <a:r>
              <a:rPr lang="en-US" sz="1800" dirty="0"/>
              <a:t>http://{{odlHost}}:{{odlPort}}/</a:t>
            </a:r>
            <a:r>
              <a:rPr lang="en-US" sz="1800" dirty="0" smtClean="0"/>
              <a:t>restconf/config/packetcable:ccap/ccaps/Id-1</a:t>
            </a:r>
          </a:p>
          <a:p>
            <a:endParaRPr lang="en-US" sz="1800" dirty="0"/>
          </a:p>
          <a:p>
            <a:pPr marL="1785" indent="0">
              <a:buNone/>
            </a:pPr>
            <a:r>
              <a:rPr lang="en-US" sz="1800" dirty="0"/>
              <a:t>{ </a:t>
            </a:r>
            <a:r>
              <a:rPr lang="en-US" sz="1800" dirty="0" smtClean="0"/>
              <a:t>"</a:t>
            </a:r>
            <a:r>
              <a:rPr lang="en-US" sz="1800" dirty="0"/>
              <a:t>ccaps": [{ </a:t>
            </a:r>
            <a:endParaRPr lang="en-US" sz="1800" dirty="0" smtClean="0"/>
          </a:p>
          <a:p>
            <a:pPr marL="192881" lvl="1" indent="0">
              <a:buNone/>
            </a:pPr>
            <a:r>
              <a:rPr lang="en-US" sz="1600" dirty="0" smtClean="0"/>
              <a:t>	"</a:t>
            </a:r>
            <a:r>
              <a:rPr lang="en-US" sz="1600" dirty="0"/>
              <a:t>ccapId": </a:t>
            </a:r>
            <a:r>
              <a:rPr lang="en-US" sz="1600" dirty="0" smtClean="0"/>
              <a:t>"Id-1", </a:t>
            </a:r>
          </a:p>
          <a:p>
            <a:pPr marL="1785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"</a:t>
            </a:r>
            <a:r>
              <a:rPr lang="en-US" sz="1800" dirty="0"/>
              <a:t>amId": { </a:t>
            </a:r>
            <a:r>
              <a:rPr lang="en-US" sz="1800" dirty="0" smtClean="0"/>
              <a:t>"</a:t>
            </a:r>
            <a:r>
              <a:rPr lang="en-US" sz="1800" dirty="0"/>
              <a:t>am-tag": "0xcada", </a:t>
            </a:r>
            <a:r>
              <a:rPr lang="en-US" sz="1800" dirty="0" smtClean="0"/>
              <a:t>"</a:t>
            </a:r>
            <a:r>
              <a:rPr lang="en-US" sz="1800" dirty="0"/>
              <a:t>am-type": "1" </a:t>
            </a:r>
            <a:r>
              <a:rPr lang="en-US" sz="1800" dirty="0" smtClean="0"/>
              <a:t>},</a:t>
            </a:r>
          </a:p>
          <a:p>
            <a:pPr marL="1785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"</a:t>
            </a:r>
            <a:r>
              <a:rPr lang="en-US" sz="1800" dirty="0"/>
              <a:t>connection": { </a:t>
            </a:r>
            <a:r>
              <a:rPr lang="en-US" sz="1800" dirty="0" smtClean="0"/>
              <a:t>"</a:t>
            </a:r>
            <a:r>
              <a:rPr lang="en-US" sz="1800" dirty="0"/>
              <a:t>ipAddress": </a:t>
            </a:r>
            <a:r>
              <a:rPr lang="en-US" sz="1800" dirty="0" smtClean="0"/>
              <a:t>"Ip-1", "</a:t>
            </a:r>
            <a:r>
              <a:rPr lang="en-US" sz="1800" dirty="0"/>
              <a:t>port": </a:t>
            </a:r>
            <a:r>
              <a:rPr lang="en-US" sz="1800" dirty="0" smtClean="0"/>
              <a:t>“1234"},</a:t>
            </a:r>
          </a:p>
          <a:p>
            <a:pPr marL="1785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"</a:t>
            </a:r>
            <a:r>
              <a:rPr lang="en-US" sz="1800" dirty="0"/>
              <a:t>subscriber-subnets": [ </a:t>
            </a:r>
            <a:r>
              <a:rPr lang="en-US" sz="1800" dirty="0" smtClean="0"/>
              <a:t>"</a:t>
            </a:r>
            <a:r>
              <a:rPr lang="en-US" sz="1800" dirty="0"/>
              <a:t>10.32.110.1/24"        </a:t>
            </a:r>
            <a:r>
              <a:rPr lang="en-US" sz="1800" dirty="0" smtClean="0"/>
              <a:t>],</a:t>
            </a:r>
          </a:p>
          <a:p>
            <a:pPr marL="1785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"downstream-scns</a:t>
            </a:r>
            <a:r>
              <a:rPr lang="en-US" sz="1800" dirty="0"/>
              <a:t>": [ </a:t>
            </a:r>
            <a:r>
              <a:rPr lang="en-US" sz="1800" dirty="0" smtClean="0"/>
              <a:t>"</a:t>
            </a:r>
            <a:r>
              <a:rPr lang="en-US" sz="1800" dirty="0"/>
              <a:t>extrm_dn" </a:t>
            </a:r>
            <a:r>
              <a:rPr lang="en-US" sz="1800" dirty="0" smtClean="0"/>
              <a:t>], </a:t>
            </a:r>
          </a:p>
          <a:p>
            <a:pPr marL="1785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"upstream-scns</a:t>
            </a:r>
            <a:r>
              <a:rPr lang="en-US" sz="1800" dirty="0"/>
              <a:t>": [ </a:t>
            </a:r>
            <a:r>
              <a:rPr lang="en-US" sz="1800" dirty="0" smtClean="0"/>
              <a:t>"</a:t>
            </a:r>
            <a:r>
              <a:rPr lang="en-US" sz="1800" dirty="0"/>
              <a:t>extrm_up" </a:t>
            </a:r>
            <a:r>
              <a:rPr lang="en-US" sz="1800" dirty="0" smtClean="0"/>
              <a:t>] }]}</a:t>
            </a:r>
            <a:endParaRPr 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024" y="4767263"/>
            <a:ext cx="485775" cy="273844"/>
          </a:xfrm>
        </p:spPr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5005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 PCMM APIs &amp; Feature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PCMM Gates</a:t>
            </a:r>
          </a:p>
          <a:p>
            <a:pPr lvl="1"/>
            <a:r>
              <a:rPr lang="en-US" dirty="0" smtClean="0"/>
              <a:t>CRUD operations for gate configuration, per subscriber</a:t>
            </a:r>
          </a:p>
          <a:p>
            <a:pPr lvl="1"/>
            <a:r>
              <a:rPr lang="en-US" dirty="0" smtClean="0"/>
              <a:t>Support for Standard, Extended, and IPv6 Classifiers</a:t>
            </a:r>
          </a:p>
          <a:p>
            <a:pPr lvl="1"/>
            <a:r>
              <a:rPr lang="en-US" dirty="0" smtClean="0"/>
              <a:t>Supports connection and COPS messaging </a:t>
            </a:r>
            <a:r>
              <a:rPr lang="en-US" dirty="0"/>
              <a:t>to </a:t>
            </a:r>
            <a:r>
              <a:rPr lang="en-US" dirty="0" smtClean="0"/>
              <a:t>CMTS/CCAP</a:t>
            </a:r>
            <a:endParaRPr lang="en-US" dirty="0"/>
          </a:p>
          <a:p>
            <a:pPr lvl="1"/>
            <a:endParaRPr lang="en-US" dirty="0"/>
          </a:p>
          <a:p>
            <a:pPr marL="1785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050" smtClean="0"/>
              <a:pPr algn="r"/>
              <a:t>14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163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URL and Json Payload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85" indent="0">
              <a:buNone/>
            </a:pPr>
            <a:r>
              <a:rPr lang="en-US" sz="1800" dirty="0"/>
              <a:t>http://{{odlHost}}:{{odlPort</a:t>
            </a:r>
            <a:r>
              <a:rPr lang="en-US" sz="1800" dirty="0" smtClean="0"/>
              <a:t>}}</a:t>
            </a:r>
          </a:p>
          <a:p>
            <a:pPr marL="1785" indent="0">
              <a:buNone/>
            </a:pPr>
            <a:r>
              <a:rPr lang="en-US" sz="1800" dirty="0" smtClean="0"/>
              <a:t>/restconf/config/packetcable :qos/apps/appId-1/subs/subId-1/gates/classifier-1/</a:t>
            </a:r>
          </a:p>
          <a:p>
            <a:pPr marL="1785" indent="0">
              <a:buNone/>
            </a:pPr>
            <a:endParaRPr lang="en-US" sz="1800" dirty="0"/>
          </a:p>
          <a:p>
            <a:pPr marL="1785" indent="0">
              <a:buNone/>
            </a:pPr>
            <a:r>
              <a:rPr lang="en-US" sz="1600" dirty="0"/>
              <a:t>{ </a:t>
            </a:r>
            <a:r>
              <a:rPr lang="en-US" sz="1600" dirty="0" smtClean="0"/>
              <a:t>"</a:t>
            </a:r>
            <a:r>
              <a:rPr lang="en-US" sz="1600" dirty="0"/>
              <a:t>gates": [{ </a:t>
            </a:r>
            <a:endParaRPr lang="en-US" sz="1600" dirty="0" smtClean="0"/>
          </a:p>
          <a:p>
            <a:pPr marL="1785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gateId": </a:t>
            </a:r>
            <a:r>
              <a:rPr lang="en-US" sz="1400" dirty="0" smtClean="0"/>
              <a:t>"classifier-1",</a:t>
            </a:r>
          </a:p>
          <a:p>
            <a:pPr marL="1785" indent="0">
              <a:buNone/>
            </a:pPr>
            <a:r>
              <a:rPr lang="en-US" sz="1400" dirty="0" smtClean="0"/>
              <a:t>	"</a:t>
            </a:r>
            <a:r>
              <a:rPr lang="en-US" sz="1400" dirty="0"/>
              <a:t>gate-spec": </a:t>
            </a:r>
            <a:r>
              <a:rPr lang="en-US" sz="1400" dirty="0" smtClean="0"/>
              <a:t>{"dscp-tos-overwrite</a:t>
            </a:r>
            <a:r>
              <a:rPr lang="en-US" sz="1400" dirty="0"/>
              <a:t>": "0xa0</a:t>
            </a:r>
            <a:r>
              <a:rPr lang="en-US" sz="1400" dirty="0" smtClean="0"/>
              <a:t>", "</a:t>
            </a:r>
            <a:r>
              <a:rPr lang="en-US" sz="1400" dirty="0"/>
              <a:t>dscp-tos-mask": "0xff</a:t>
            </a:r>
            <a:r>
              <a:rPr lang="en-US" sz="1400" dirty="0" smtClean="0"/>
              <a:t>"}, </a:t>
            </a:r>
          </a:p>
          <a:p>
            <a:pPr marL="1785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traffic-profile": </a:t>
            </a:r>
            <a:r>
              <a:rPr lang="en-US" sz="1400" dirty="0" smtClean="0"/>
              <a:t>{"</a:t>
            </a:r>
            <a:r>
              <a:rPr lang="en-US" sz="1400" dirty="0"/>
              <a:t>service-class-name": "{{scnUp</a:t>
            </a:r>
            <a:r>
              <a:rPr lang="en-US" sz="1400" dirty="0" smtClean="0"/>
              <a:t>}}"},</a:t>
            </a:r>
          </a:p>
          <a:p>
            <a:pPr marL="1785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classifier": </a:t>
            </a:r>
            <a:r>
              <a:rPr lang="en-US" sz="1400" dirty="0" smtClean="0"/>
              <a:t>{ "</a:t>
            </a:r>
            <a:r>
              <a:rPr lang="en-US" sz="1400" dirty="0"/>
              <a:t>srcIp": </a:t>
            </a:r>
            <a:r>
              <a:rPr lang="en-US" sz="1400" dirty="0" smtClean="0"/>
              <a:t>“10.10.10.10", "</a:t>
            </a:r>
            <a:r>
              <a:rPr lang="en-US" sz="1400" dirty="0"/>
              <a:t>dstIp": </a:t>
            </a:r>
            <a:r>
              <a:rPr lang="en-US" sz="1400" dirty="0" smtClean="0"/>
              <a:t>“10.10.10.11", </a:t>
            </a:r>
          </a:p>
          <a:p>
            <a:pPr marL="1785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"</a:t>
            </a:r>
            <a:r>
              <a:rPr lang="en-US" sz="1400" dirty="0"/>
              <a:t>protocol": </a:t>
            </a:r>
            <a:r>
              <a:rPr lang="en-US" sz="1400" dirty="0" smtClean="0"/>
              <a:t>"</a:t>
            </a:r>
            <a:r>
              <a:rPr lang="en-US" sz="1400" dirty="0"/>
              <a:t>0", </a:t>
            </a:r>
            <a:r>
              <a:rPr lang="en-US" sz="1400" dirty="0" smtClean="0"/>
              <a:t>"</a:t>
            </a:r>
            <a:r>
              <a:rPr lang="en-US" sz="1400" dirty="0"/>
              <a:t>srcPort": </a:t>
            </a:r>
            <a:r>
              <a:rPr lang="en-US" sz="1400" dirty="0" smtClean="0"/>
              <a:t>“1234", "</a:t>
            </a:r>
            <a:r>
              <a:rPr lang="en-US" sz="1400" dirty="0"/>
              <a:t>dstPort": </a:t>
            </a:r>
            <a:r>
              <a:rPr lang="en-US" sz="1400" dirty="0" smtClean="0"/>
              <a:t>“5678", </a:t>
            </a:r>
          </a:p>
          <a:p>
            <a:pPr marL="1785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"</a:t>
            </a:r>
            <a:r>
              <a:rPr lang="en-US" sz="1400" dirty="0"/>
              <a:t>tos-byte": "0xa0", </a:t>
            </a:r>
            <a:r>
              <a:rPr lang="en-US" sz="1400" dirty="0" smtClean="0"/>
              <a:t>"</a:t>
            </a:r>
            <a:r>
              <a:rPr lang="en-US" sz="1400" dirty="0"/>
              <a:t>tos-mask": "</a:t>
            </a:r>
            <a:r>
              <a:rPr lang="en-US" sz="1400" dirty="0" smtClean="0"/>
              <a:t>0xe0“ }}]}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050" smtClean="0"/>
              <a:pPr algn="r"/>
              <a:t>15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3295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Simplified APIs </a:t>
            </a:r>
            <a:endParaRPr lang="en-US" sz="2400" dirty="0" smtClean="0"/>
          </a:p>
          <a:p>
            <a:r>
              <a:rPr lang="en-US" sz="2400" dirty="0" smtClean="0"/>
              <a:t>Manages QoS gates for multiple CMTSs (</a:t>
            </a:r>
            <a:r>
              <a:rPr lang="en-US" sz="2400" dirty="0" err="1" smtClean="0"/>
              <a:t>DSx</a:t>
            </a:r>
            <a:r>
              <a:rPr lang="en-US" sz="2400" dirty="0" smtClean="0"/>
              <a:t> messages)</a:t>
            </a:r>
          </a:p>
          <a:p>
            <a:r>
              <a:rPr lang="en-US" sz="2400" dirty="0" smtClean="0"/>
              <a:t>Leverages </a:t>
            </a:r>
            <a:r>
              <a:rPr lang="en-US" sz="2400" dirty="0"/>
              <a:t>RESTCONF APIs</a:t>
            </a:r>
          </a:p>
          <a:p>
            <a:r>
              <a:rPr lang="en-US" sz="2400" dirty="0"/>
              <a:t>Creation of CMTS Emulator for standalone testing</a:t>
            </a:r>
          </a:p>
          <a:p>
            <a:r>
              <a:rPr lang="en-US" sz="2400" dirty="0" smtClean="0"/>
              <a:t>Code </a:t>
            </a:r>
            <a:r>
              <a:rPr lang="en-US" sz="2400" dirty="0"/>
              <a:t>quality</a:t>
            </a:r>
          </a:p>
          <a:p>
            <a:pPr lvl="1"/>
            <a:r>
              <a:rPr lang="en-US" sz="2000" dirty="0"/>
              <a:t>Thousands of lines of code removed from Helium</a:t>
            </a:r>
          </a:p>
          <a:p>
            <a:pPr lvl="1"/>
            <a:r>
              <a:rPr lang="en-US" sz="2000" dirty="0"/>
              <a:t>Unit test coverage increased from ~3% to ~50%</a:t>
            </a:r>
          </a:p>
          <a:p>
            <a:pPr lvl="1"/>
            <a:r>
              <a:rPr lang="en-US" sz="2000" dirty="0"/>
              <a:t>Addition of basic automated integration testing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Release (6/2015)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7" y="4928861"/>
            <a:ext cx="321733" cy="189238"/>
          </a:xfrm>
          <a:prstGeom prst="rect">
            <a:avLst/>
          </a:prstGeom>
        </p:spPr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/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934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 PCMM Beryllium Release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3785139-E88E-45E0-9DA2-60CD650926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0973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Beryllium : Goals /</a:t>
            </a:r>
            <a:r>
              <a:rPr lang="en-US" dirty="0" smtClean="0"/>
              <a:t>To 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010234"/>
            <a:ext cx="8267684" cy="3649563"/>
          </a:xfrm>
        </p:spPr>
        <p:txBody>
          <a:bodyPr/>
          <a:lstStyle/>
          <a:p>
            <a:r>
              <a:rPr lang="en-US" sz="1400" dirty="0" smtClean="0"/>
              <a:t>Minimum updates needed to remain active in ODL</a:t>
            </a:r>
          </a:p>
          <a:p>
            <a:pPr lvl="1"/>
            <a:r>
              <a:rPr lang="en-US" sz="1400" dirty="0" smtClean="0"/>
              <a:t>Each new release plan has new requirements</a:t>
            </a:r>
          </a:p>
          <a:p>
            <a:r>
              <a:rPr lang="en-US" sz="1400" dirty="0" smtClean="0"/>
              <a:t>Maintenance  work</a:t>
            </a:r>
          </a:p>
          <a:p>
            <a:pPr lvl="1"/>
            <a:r>
              <a:rPr lang="en-US" sz="1400" dirty="0" smtClean="0"/>
              <a:t>Clustering (is now a new requirement for this release)</a:t>
            </a:r>
          </a:p>
          <a:p>
            <a:pPr lvl="1"/>
            <a:r>
              <a:rPr lang="en-US" sz="1400" dirty="0" smtClean="0"/>
              <a:t>Minimum test coverage (75%)</a:t>
            </a:r>
          </a:p>
          <a:p>
            <a:r>
              <a:rPr lang="en-US" sz="1400" dirty="0" smtClean="0"/>
              <a:t>Documentation work</a:t>
            </a:r>
          </a:p>
          <a:p>
            <a:r>
              <a:rPr lang="en-US" sz="1400" dirty="0" smtClean="0"/>
              <a:t>Structural issues </a:t>
            </a:r>
          </a:p>
          <a:p>
            <a:pPr lvl="1"/>
            <a:r>
              <a:rPr lang="en-US" sz="1400" dirty="0" smtClean="0"/>
              <a:t>Compliance with ODL guidelines </a:t>
            </a:r>
          </a:p>
          <a:p>
            <a:pPr lvl="2"/>
            <a:r>
              <a:rPr lang="en-US" sz="1200" dirty="0" smtClean="0"/>
              <a:t>(e.g. be MD-SAL, YANG, </a:t>
            </a:r>
            <a:r>
              <a:rPr lang="en-US" sz="1200" dirty="0" err="1" smtClean="0"/>
              <a:t>RESTConf</a:t>
            </a:r>
            <a:r>
              <a:rPr lang="en-US" sz="1200" dirty="0" smtClean="0"/>
              <a:t> compliant) </a:t>
            </a:r>
          </a:p>
          <a:p>
            <a:pPr lvl="1"/>
            <a:r>
              <a:rPr lang="en-US" sz="1400" dirty="0" smtClean="0"/>
              <a:t>Internal to PCMM plugin </a:t>
            </a:r>
          </a:p>
          <a:p>
            <a:pPr lvl="2"/>
            <a:r>
              <a:rPr lang="en-US" sz="1200" dirty="0" smtClean="0"/>
              <a:t>(e.g. COPS library) </a:t>
            </a:r>
          </a:p>
          <a:p>
            <a:r>
              <a:rPr lang="en-US" sz="1400" dirty="0" smtClean="0"/>
              <a:t>Functional Issues </a:t>
            </a:r>
          </a:p>
          <a:p>
            <a:pPr lvl="1"/>
            <a:r>
              <a:rPr lang="en-US" sz="1400" dirty="0" smtClean="0"/>
              <a:t>Add other </a:t>
            </a:r>
            <a:r>
              <a:rPr lang="en-US" sz="1400" dirty="0"/>
              <a:t>p</a:t>
            </a:r>
            <a:r>
              <a:rPr lang="en-US" sz="1400" dirty="0" smtClean="0"/>
              <a:t>olicy server functions 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000" smtClean="0"/>
              <a:pPr algn="r"/>
              <a:t>18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386781"/>
            <a:ext cx="2857500" cy="28575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0" y="1731229"/>
            <a:ext cx="596900" cy="277797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514350"/>
            <a:endParaRPr lang="en-US" sz="700" dirty="0" smtClean="0">
              <a:solidFill>
                <a:schemeClr val="tx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Beryllium : ODL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010234"/>
            <a:ext cx="8267684" cy="3649563"/>
          </a:xfrm>
        </p:spPr>
        <p:txBody>
          <a:bodyPr/>
          <a:lstStyle/>
          <a:p>
            <a:r>
              <a:rPr lang="en-US" sz="1400" dirty="0" smtClean="0"/>
              <a:t>M1 &amp; M2 – Intent to participate / Project Release Plan complete</a:t>
            </a:r>
            <a:endParaRPr lang="en-US" sz="1400" dirty="0"/>
          </a:p>
          <a:p>
            <a:r>
              <a:rPr lang="en-US" sz="1400" dirty="0" smtClean="0"/>
              <a:t>M3 – Feature / Function Freeze: 10/15/15</a:t>
            </a:r>
          </a:p>
          <a:p>
            <a:r>
              <a:rPr lang="en-US" sz="1400" dirty="0" smtClean="0"/>
              <a:t>M4 – API Freeze: 11/12/15</a:t>
            </a:r>
          </a:p>
          <a:p>
            <a:r>
              <a:rPr lang="en-US" sz="1400" dirty="0" smtClean="0"/>
              <a:t>M5 – Code Freeze: 12/17/15</a:t>
            </a:r>
          </a:p>
          <a:p>
            <a:r>
              <a:rPr lang="en-US" sz="1400" dirty="0" smtClean="0"/>
              <a:t>RC0 / RC1 / RC2: 1/7/16, 1/14/16, 1/21/16</a:t>
            </a:r>
          </a:p>
          <a:p>
            <a:r>
              <a:rPr lang="en-US" sz="1400" dirty="0" smtClean="0"/>
              <a:t>RC3 – Release Review: 1/28/16</a:t>
            </a:r>
          </a:p>
          <a:p>
            <a:r>
              <a:rPr lang="en-US" sz="1400" dirty="0" smtClean="0"/>
              <a:t>Formal Beryllium Release: 2/4/16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000" smtClean="0"/>
              <a:pPr algn="r"/>
              <a:t>19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386781"/>
            <a:ext cx="2857500" cy="28575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0" y="917416"/>
            <a:ext cx="596900" cy="277797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514350"/>
            <a:endParaRPr lang="en-US" sz="700" dirty="0" smtClean="0">
              <a:solidFill>
                <a:schemeClr val="tx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1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Introductions</a:t>
            </a:r>
          </a:p>
          <a:p>
            <a:r>
              <a:rPr lang="en-US" sz="1600" dirty="0" smtClean="0"/>
              <a:t>ODL PCMM Releases</a:t>
            </a:r>
          </a:p>
          <a:p>
            <a:pPr lvl="1"/>
            <a:r>
              <a:rPr lang="en-US" sz="1600" dirty="0" smtClean="0"/>
              <a:t>Helium &amp; Lithium Releases</a:t>
            </a:r>
          </a:p>
          <a:p>
            <a:r>
              <a:rPr lang="en-US" sz="1600" dirty="0" smtClean="0"/>
              <a:t>Beryllium release plans</a:t>
            </a:r>
          </a:p>
          <a:p>
            <a:pPr lvl="1"/>
            <a:r>
              <a:rPr lang="en-US" sz="1600" dirty="0" smtClean="0"/>
              <a:t>List of </a:t>
            </a:r>
            <a:r>
              <a:rPr lang="en-US" sz="1600" dirty="0" err="1" smtClean="0"/>
              <a:t>todos</a:t>
            </a:r>
            <a:endParaRPr lang="en-US" sz="1600" dirty="0"/>
          </a:p>
          <a:p>
            <a:pPr marL="192881" lvl="1" indent="0">
              <a:buNone/>
            </a:pPr>
            <a:r>
              <a:rPr lang="en-US" sz="1600" dirty="0" smtClean="0"/>
              <a:t>------------------------------------------------------------------------------------</a:t>
            </a:r>
          </a:p>
          <a:p>
            <a:r>
              <a:rPr lang="en-US" sz="1600" dirty="0" smtClean="0"/>
              <a:t>Open discussion</a:t>
            </a:r>
          </a:p>
          <a:p>
            <a:pPr lvl="1"/>
            <a:r>
              <a:rPr lang="en-US" sz="1600" dirty="0" smtClean="0"/>
              <a:t>Q &amp; A</a:t>
            </a:r>
          </a:p>
          <a:p>
            <a:pPr lvl="1"/>
            <a:r>
              <a:rPr lang="en-US" sz="1600" dirty="0" smtClean="0"/>
              <a:t>Goals, Future Features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ontributions from the community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100" smtClean="0"/>
              <a:pPr algn="r"/>
              <a:t>2</a:t>
            </a:fld>
            <a:endParaRPr lang="en-US" sz="1100" dirty="0"/>
          </a:p>
        </p:txBody>
      </p:sp>
      <p:pic>
        <p:nvPicPr>
          <p:cNvPr id="5" name="Picture 4" descr="graphics-agenda-6154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9" y="1513711"/>
            <a:ext cx="1900791" cy="20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Trello</a:t>
            </a:r>
            <a:r>
              <a:rPr lang="en-US" dirty="0" smtClean="0"/>
              <a:t>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84" y="1146513"/>
            <a:ext cx="1764144" cy="3096442"/>
          </a:xfrm>
        </p:spPr>
        <p:txBody>
          <a:bodyPr/>
          <a:lstStyle/>
          <a:p>
            <a:pPr marL="1785" indent="0">
              <a:buNone/>
            </a:pPr>
            <a:r>
              <a:rPr lang="en-US" sz="1400" dirty="0"/>
              <a:t>Link: </a:t>
            </a:r>
            <a:r>
              <a:rPr lang="en-US" sz="1400" dirty="0">
                <a:hlinkClick r:id="rId2"/>
              </a:rPr>
              <a:t>https://trello.com/b/LcLaRpwj/odl-pcmm-</a:t>
            </a:r>
            <a:r>
              <a:rPr lang="en-US" sz="1400" dirty="0" smtClean="0">
                <a:hlinkClick r:id="rId2"/>
              </a:rPr>
              <a:t>beryllium</a:t>
            </a:r>
            <a:r>
              <a:rPr lang="en-US" sz="1400" dirty="0" smtClean="0"/>
              <a:t> </a:t>
            </a:r>
            <a:endParaRPr lang="en-US" dirty="0"/>
          </a:p>
        </p:txBody>
      </p:sp>
      <p:pic>
        <p:nvPicPr>
          <p:cNvPr id="5" name="Picture 4" descr="Screen Shot 2015-09-11 at 5.17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81" y="704849"/>
            <a:ext cx="6193719" cy="427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2413000"/>
            <a:ext cx="1587500" cy="15875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024" y="4767263"/>
            <a:ext cx="485775" cy="273844"/>
          </a:xfrm>
        </p:spPr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20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4514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Collaboration : Call to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more reviewers: Code, YANG models, input on features, &amp; testing</a:t>
            </a:r>
          </a:p>
          <a:p>
            <a:r>
              <a:rPr lang="en-US" dirty="0" smtClean="0"/>
              <a:t>We need development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Need ODL </a:t>
            </a:r>
            <a:r>
              <a:rPr lang="en-US" u="sng" dirty="0" smtClean="0"/>
              <a:t>Committers</a:t>
            </a:r>
            <a:endParaRPr lang="en-US" u="sng" dirty="0"/>
          </a:p>
          <a:p>
            <a:r>
              <a:rPr lang="en-US" dirty="0" smtClean="0"/>
              <a:t>We’re looking for this community to step up</a:t>
            </a:r>
          </a:p>
          <a:p>
            <a:pPr lvl="1"/>
            <a:r>
              <a:rPr lang="en-US" dirty="0" smtClean="0"/>
              <a:t>Who can contribute to this effort ?</a:t>
            </a:r>
          </a:p>
          <a:p>
            <a:pPr lvl="1"/>
            <a:r>
              <a:rPr lang="en-US" dirty="0" smtClean="0"/>
              <a:t>How do you want to engage ?</a:t>
            </a:r>
            <a:endParaRPr lang="en-US" dirty="0"/>
          </a:p>
          <a:p>
            <a:r>
              <a:rPr lang="en-US" dirty="0" smtClean="0"/>
              <a:t>Plan for future releases PCMM plugin</a:t>
            </a:r>
          </a:p>
          <a:p>
            <a:pPr lvl="1"/>
            <a:r>
              <a:rPr lang="en-US" dirty="0" smtClean="0"/>
              <a:t>Direction, features, &amp; staffing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700" smtClean="0"/>
              <a:pPr algn="r"/>
              <a:t>21</a:t>
            </a:fld>
            <a:endParaRPr lang="en-US" sz="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54" y="1828800"/>
            <a:ext cx="2336800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910" y="3688773"/>
            <a:ext cx="1938090" cy="7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9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Roundtable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3785139-E88E-45E0-9DA2-60CD650926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597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Open </a:t>
            </a:r>
            <a:r>
              <a:rPr lang="en-US" sz="2800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Q &amp; </a:t>
            </a:r>
            <a:r>
              <a:rPr lang="en-US" sz="1600" dirty="0"/>
              <a:t>A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600" smtClean="0"/>
              <a:pPr algn="r"/>
              <a:t>23</a:t>
            </a:fld>
            <a:endParaRPr lang="en-US" sz="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00" y="1933863"/>
            <a:ext cx="2828200" cy="19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Feature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Need input on requirements</a:t>
            </a:r>
          </a:p>
          <a:p>
            <a:pPr lvl="1"/>
            <a:r>
              <a:rPr lang="en-US" sz="1600" dirty="0" smtClean="0"/>
              <a:t>Gap </a:t>
            </a:r>
            <a:r>
              <a:rPr lang="en-US" sz="1600" dirty="0" smtClean="0"/>
              <a:t>Analysis: Current ODL vs</a:t>
            </a:r>
            <a:r>
              <a:rPr lang="en-US" sz="1600" dirty="0"/>
              <a:t>.</a:t>
            </a:r>
            <a:r>
              <a:rPr lang="en-US" sz="1600" dirty="0" smtClean="0"/>
              <a:t> Policy </a:t>
            </a:r>
            <a:r>
              <a:rPr lang="en-US" sz="1600" dirty="0" smtClean="0"/>
              <a:t>Sever</a:t>
            </a:r>
            <a:endParaRPr lang="en-US" sz="1600" dirty="0"/>
          </a:p>
          <a:p>
            <a:pPr lvl="1"/>
            <a:r>
              <a:rPr lang="en-US" sz="1600" dirty="0" smtClean="0"/>
              <a:t>Burning needs from you ?</a:t>
            </a:r>
            <a:endParaRPr lang="en-US" sz="1600" dirty="0"/>
          </a:p>
          <a:p>
            <a:r>
              <a:rPr lang="en-US" sz="1600" u="sng" dirty="0" smtClean="0"/>
              <a:t>Notes 9/14/15</a:t>
            </a:r>
          </a:p>
          <a:p>
            <a:pPr lvl="1"/>
            <a:r>
              <a:rPr lang="en-US" sz="1600" dirty="0" smtClean="0"/>
              <a:t>Modify the Gates once set up</a:t>
            </a:r>
          </a:p>
          <a:p>
            <a:pPr lvl="2"/>
            <a:r>
              <a:rPr lang="en-US" sz="1400" dirty="0" smtClean="0"/>
              <a:t>Classifier set   &amp;   QoS </a:t>
            </a:r>
            <a:r>
              <a:rPr lang="en-US" sz="1400" dirty="0" err="1" smtClean="0"/>
              <a:t>param</a:t>
            </a:r>
            <a:r>
              <a:rPr lang="en-US" sz="1400" dirty="0" smtClean="0"/>
              <a:t> set </a:t>
            </a:r>
            <a:endParaRPr lang="en-US" sz="1400" dirty="0" smtClean="0"/>
          </a:p>
          <a:p>
            <a:pPr lvl="1"/>
            <a:r>
              <a:rPr lang="en-US" sz="1600" dirty="0" smtClean="0"/>
              <a:t>Go beyond using only SCN</a:t>
            </a:r>
          </a:p>
          <a:p>
            <a:pPr lvl="1"/>
            <a:r>
              <a:rPr lang="en-US" sz="1600" dirty="0" smtClean="0"/>
              <a:t>Modify model to store the response.</a:t>
            </a:r>
          </a:p>
          <a:p>
            <a:pPr lvl="2"/>
            <a:r>
              <a:rPr lang="en-US" sz="1400" dirty="0" smtClean="0"/>
              <a:t>Caching </a:t>
            </a:r>
            <a:r>
              <a:rPr lang="en-US" sz="1400" dirty="0" err="1" smtClean="0"/>
              <a:t>Config</a:t>
            </a:r>
            <a:r>
              <a:rPr lang="en-US" sz="1400" dirty="0" smtClean="0"/>
              <a:t> and runtime info</a:t>
            </a:r>
          </a:p>
          <a:p>
            <a:pPr lvl="2"/>
            <a:r>
              <a:rPr lang="en-US" sz="1400" dirty="0" smtClean="0"/>
              <a:t>Ability to store state: about gates , CMTS/CCAPs.</a:t>
            </a:r>
          </a:p>
          <a:p>
            <a:pPr lvl="2"/>
            <a:r>
              <a:rPr lang="en-US" sz="1400" dirty="0" smtClean="0"/>
              <a:t>Losing the response data object currently   ( needs a YANG model change for this) </a:t>
            </a:r>
          </a:p>
          <a:p>
            <a:pPr lvl="1"/>
            <a:r>
              <a:rPr lang="en-US" sz="1600" dirty="0" smtClean="0"/>
              <a:t>Optimize the Keep-</a:t>
            </a:r>
            <a:r>
              <a:rPr lang="en-US" sz="1600" dirty="0" err="1" smtClean="0"/>
              <a:t>Alives</a:t>
            </a:r>
            <a:r>
              <a:rPr lang="en-US" sz="1600" dirty="0" smtClean="0"/>
              <a:t> as needed</a:t>
            </a:r>
          </a:p>
          <a:p>
            <a:pPr lvl="2"/>
            <a:r>
              <a:rPr lang="en-US" sz="1400" dirty="0" smtClean="0"/>
              <a:t>Move away from persistent gates</a:t>
            </a:r>
          </a:p>
          <a:p>
            <a:pPr lvl="1"/>
            <a:endParaRPr lang="en-US" sz="1600" dirty="0" smtClean="0"/>
          </a:p>
          <a:p>
            <a:pPr lvl="2"/>
            <a:endParaRPr lang="en-US" sz="1400" dirty="0" smtClean="0"/>
          </a:p>
          <a:p>
            <a:pPr lvl="1"/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024" y="4767263"/>
            <a:ext cx="485775" cy="273844"/>
          </a:xfrm>
        </p:spPr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24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5251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5301"/>
            <a:ext cx="7119124" cy="664850"/>
          </a:xfrm>
        </p:spPr>
        <p:txBody>
          <a:bodyPr/>
          <a:lstStyle/>
          <a:p>
            <a:r>
              <a:rPr lang="en-US" dirty="0" smtClean="0"/>
              <a:t>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goals for this WG?</a:t>
            </a:r>
          </a:p>
          <a:p>
            <a:r>
              <a:rPr lang="en-US" dirty="0" smtClean="0"/>
              <a:t>What </a:t>
            </a:r>
            <a:r>
              <a:rPr lang="en-US" dirty="0"/>
              <a:t>are your ideas </a:t>
            </a:r>
            <a:r>
              <a:rPr lang="en-US" dirty="0" smtClean="0"/>
              <a:t>for </a:t>
            </a:r>
            <a:r>
              <a:rPr lang="en-US" dirty="0"/>
              <a:t>this </a:t>
            </a:r>
            <a:r>
              <a:rPr lang="en-US" dirty="0" smtClean="0"/>
              <a:t>WG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u="sng" dirty="0"/>
              <a:t>Notes 9/14/15</a:t>
            </a:r>
          </a:p>
          <a:p>
            <a:pPr lvl="1"/>
            <a:r>
              <a:rPr lang="en-US" dirty="0" smtClean="0"/>
              <a:t>How to evolve the API and then build it</a:t>
            </a:r>
          </a:p>
          <a:p>
            <a:pPr lvl="2"/>
            <a:r>
              <a:rPr lang="en-US" dirty="0" smtClean="0"/>
              <a:t>API is not complete…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050" smtClean="0"/>
              <a:pPr algn="r"/>
              <a:t>25</a:t>
            </a:fld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48" y="2072409"/>
            <a:ext cx="1213816" cy="16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twice a </a:t>
            </a:r>
            <a:r>
              <a:rPr lang="en-US" dirty="0" smtClean="0"/>
              <a:t>Month till </a:t>
            </a:r>
            <a:r>
              <a:rPr lang="en-US" dirty="0" smtClean="0"/>
              <a:t>December </a:t>
            </a:r>
            <a:r>
              <a:rPr lang="en-US" dirty="0" smtClean="0"/>
              <a:t>release: Yes </a:t>
            </a:r>
            <a:endParaRPr lang="en-US" dirty="0" smtClean="0"/>
          </a:p>
          <a:p>
            <a:r>
              <a:rPr lang="en-US" dirty="0" smtClean="0"/>
              <a:t>Same/similar </a:t>
            </a:r>
            <a:r>
              <a:rPr lang="en-US" dirty="0" smtClean="0"/>
              <a:t>timeslot?: Yes</a:t>
            </a:r>
            <a:endParaRPr lang="en-US" dirty="0"/>
          </a:p>
          <a:p>
            <a:r>
              <a:rPr lang="en-US" u="sng" dirty="0"/>
              <a:t>Notes 9/14/15</a:t>
            </a:r>
          </a:p>
          <a:p>
            <a:r>
              <a:rPr lang="en-US" dirty="0" smtClean="0"/>
              <a:t>API changes need to happen sooner, so meet once a week for next 3-4 weeks and then fall to every other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700" smtClean="0"/>
              <a:pPr algn="r"/>
              <a:t>26</a:t>
            </a:fld>
            <a:endParaRPr lang="en-US" sz="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85" y="3295130"/>
            <a:ext cx="3288298" cy="18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1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14337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/>
              <a:pPr defTabSz="514337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2771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641" r="-13641"/>
          <a:stretch>
            <a:fillRect/>
          </a:stretch>
        </p:blipFill>
        <p:spPr>
          <a:xfrm>
            <a:off x="469900" y="1085850"/>
            <a:ext cx="8267700" cy="3649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85139-E88E-45E0-9DA2-60CD650926A5}" type="slidenum">
              <a:rPr lang="en-US" sz="1000" smtClean="0"/>
              <a:pPr algn="r"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996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&amp;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Mailing list  :   </a:t>
            </a:r>
            <a:endParaRPr lang="en-US" sz="2000" dirty="0" smtClean="0"/>
          </a:p>
          <a:p>
            <a:pPr marL="200918" lvl="1" indent="0">
              <a:buNone/>
            </a:pPr>
            <a:r>
              <a:rPr lang="en-US" sz="1800" u="sng" dirty="0" smtClean="0">
                <a:hlinkClick r:id="rId2"/>
              </a:rPr>
              <a:t>https</a:t>
            </a:r>
            <a:r>
              <a:rPr lang="en-US" sz="1800" u="sng" dirty="0">
                <a:hlinkClick r:id="rId2"/>
              </a:rPr>
              <a:t>://lists.opendaylight.org/mailman/listinfo/packetcable-dev  </a:t>
            </a:r>
          </a:p>
          <a:p>
            <a:pPr lvl="1"/>
            <a:r>
              <a:rPr lang="en-US" sz="1800" dirty="0" smtClean="0"/>
              <a:t>Please accept the invite from the ODL mailman to confirm your subscription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Wiki </a:t>
            </a:r>
            <a:r>
              <a:rPr lang="en-US" sz="2000" dirty="0"/>
              <a:t>: </a:t>
            </a:r>
            <a:endParaRPr lang="en-US" sz="2000" dirty="0" smtClean="0"/>
          </a:p>
          <a:p>
            <a:pPr marL="200918" lvl="1" indent="0">
              <a:buNone/>
            </a:pPr>
            <a:r>
              <a:rPr lang="en-US" sz="1800" u="sng" dirty="0">
                <a:hlinkClick r:id="rId3"/>
              </a:rPr>
              <a:t>https://wiki.opendaylight.org/view/PacketCablePCMM:Main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024" y="4767263"/>
            <a:ext cx="485775" cy="273844"/>
          </a:xfrm>
        </p:spPr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0119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PCMM </a:t>
            </a:r>
            <a:r>
              <a:rPr lang="en-US" dirty="0" err="1" smtClean="0"/>
              <a:t>Highlevel</a:t>
            </a:r>
            <a:r>
              <a:rPr lang="en-US" dirty="0" smtClean="0"/>
              <a:t> &amp; ODL</a:t>
            </a:r>
            <a:endParaRPr lang="en-US" dirty="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183479"/>
              </p:ext>
            </p:extLst>
          </p:nvPr>
        </p:nvGraphicFramePr>
        <p:xfrm>
          <a:off x="2965316" y="777505"/>
          <a:ext cx="3107060" cy="419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Visio" r:id="rId3" imgW="4749800" imgH="7454900" progId="Visio.Drawing.11">
                  <p:embed/>
                </p:oleObj>
              </mc:Choice>
              <mc:Fallback>
                <p:oleObj name="Visio" r:id="rId3" imgW="4749800" imgH="7454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316" y="777505"/>
                        <a:ext cx="3107060" cy="4196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86" y="1203758"/>
            <a:ext cx="2096334" cy="138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024" y="4767263"/>
            <a:ext cx="485775" cy="273844"/>
          </a:xfrm>
        </p:spPr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2436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487E-6 3.07502E-6 L 0.31921 0.00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 PCMM Plugin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3785139-E88E-45E0-9DA2-60CD650926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68380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OpenDaylight : SDN Controller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6300" y="4805363"/>
            <a:ext cx="552450" cy="273844"/>
          </a:xfrm>
        </p:spPr>
        <p:txBody>
          <a:bodyPr/>
          <a:lstStyle/>
          <a:p>
            <a:fld id="{A3785139-E88E-45E0-9DA2-60CD650926A5}" type="slidenum">
              <a:rPr lang="en-US" sz="1000" smtClean="0"/>
              <a:t>7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73" y="771526"/>
            <a:ext cx="6418235" cy="4067174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 bwMode="auto">
          <a:xfrm>
            <a:off x="2937637" y="3424262"/>
            <a:ext cx="691717" cy="867407"/>
          </a:xfrm>
          <a:prstGeom prst="donut">
            <a:avLst>
              <a:gd name="adj" fmla="val 4435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6030632" y="2390429"/>
            <a:ext cx="691717" cy="676621"/>
          </a:xfrm>
          <a:prstGeom prst="donut">
            <a:avLst>
              <a:gd name="adj" fmla="val 4435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2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AD-SAL  </a:t>
            </a:r>
            <a:r>
              <a:rPr lang="en-US" dirty="0" smtClean="0">
                <a:sym typeface="Wingdings"/>
              </a:rPr>
              <a:t> MD-SAL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410" b="3410"/>
          <a:stretch>
            <a:fillRect/>
          </a:stretch>
        </p:blipFill>
        <p:spPr/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024" y="4767263"/>
            <a:ext cx="485775" cy="273844"/>
          </a:xfrm>
        </p:spPr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6427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 </a:t>
            </a:r>
            <a:r>
              <a:rPr lang="en-US" dirty="0"/>
              <a:t>Diagram </a:t>
            </a:r>
            <a:r>
              <a:rPr lang="en-US" dirty="0" smtClean="0"/>
              <a:t>Entity / packetcable ODL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85" indent="0">
              <a:buNone/>
            </a:pPr>
            <a:r>
              <a:rPr lang="en-US" sz="1400" dirty="0"/>
              <a:t>Map </a:t>
            </a:r>
            <a:r>
              <a:rPr lang="en-US" sz="1400" dirty="0" smtClean="0"/>
              <a:t>between ODL </a:t>
            </a:r>
            <a:r>
              <a:rPr lang="en-US" sz="1400" dirty="0"/>
              <a:t>Diagram Entity to </a:t>
            </a:r>
            <a:r>
              <a:rPr lang="en-US" sz="1400" dirty="0" smtClean="0"/>
              <a:t>ODL packetcable Modules (code repository)</a:t>
            </a:r>
            <a:endParaRPr lang="en-US" sz="1400" u="sng" dirty="0" smtClean="0"/>
          </a:p>
          <a:p>
            <a:pPr marL="1785" indent="0">
              <a:buNone/>
            </a:pPr>
            <a:endParaRPr lang="en-US" sz="1050" u="sng" dirty="0"/>
          </a:p>
          <a:p>
            <a:pPr marL="1785" indent="0">
              <a:buNone/>
            </a:pPr>
            <a:r>
              <a:rPr lang="en-US" sz="1050" u="sng" dirty="0" smtClean="0"/>
              <a:t>ODL </a:t>
            </a:r>
            <a:r>
              <a:rPr lang="en-US" sz="1050" u="sng" dirty="0"/>
              <a:t>Diagram </a:t>
            </a:r>
            <a:r>
              <a:rPr lang="en-US" sz="1050" u="sng" dirty="0" smtClean="0"/>
              <a:t>Entity</a:t>
            </a:r>
            <a:r>
              <a:rPr lang="en-US" sz="1050" dirty="0"/>
              <a:t>	</a:t>
            </a:r>
            <a:r>
              <a:rPr lang="en-US" sz="1050" u="sng" dirty="0" smtClean="0"/>
              <a:t>ODL Repository Module</a:t>
            </a:r>
            <a:r>
              <a:rPr lang="en-US" sz="1050" dirty="0" smtClean="0"/>
              <a:t>	</a:t>
            </a:r>
            <a:r>
              <a:rPr lang="en-US" sz="1050" u="sng" dirty="0" smtClean="0"/>
              <a:t>Description</a:t>
            </a:r>
            <a:endParaRPr lang="en-US" sz="1050" dirty="0"/>
          </a:p>
          <a:p>
            <a:pPr marL="1785" indent="0">
              <a:buNone/>
            </a:pPr>
            <a:r>
              <a:rPr lang="en-US" sz="1050" b="1" dirty="0" smtClean="0"/>
              <a:t>RESTCONF API</a:t>
            </a:r>
            <a:endParaRPr lang="en-US" sz="1050" dirty="0"/>
          </a:p>
          <a:p>
            <a:pPr marL="1785" indent="0">
              <a:buNone/>
            </a:pPr>
            <a:r>
              <a:rPr lang="en-US" sz="1050" b="1" dirty="0"/>
              <a:t>p</a:t>
            </a:r>
            <a:r>
              <a:rPr lang="en-US" sz="1050" b="1" dirty="0" smtClean="0"/>
              <a:t>acketcable</a:t>
            </a:r>
            <a:endParaRPr lang="en-US" sz="1050" dirty="0"/>
          </a:p>
          <a:p>
            <a:pPr marL="1785" indent="0">
              <a:buNone/>
            </a:pPr>
            <a:r>
              <a:rPr lang="en-US" sz="1050" i="1" dirty="0"/>
              <a:t>		</a:t>
            </a:r>
            <a:r>
              <a:rPr lang="en-US" sz="1050" i="1" dirty="0" smtClean="0"/>
              <a:t>packetcable-policy-server</a:t>
            </a:r>
            <a:r>
              <a:rPr lang="en-US" sz="1050" dirty="0"/>
              <a:t>	</a:t>
            </a:r>
            <a:r>
              <a:rPr lang="en-US" sz="1050" dirty="0" smtClean="0"/>
              <a:t>Processes NB RESTCONF </a:t>
            </a:r>
            <a:r>
              <a:rPr lang="en-US" sz="1050" dirty="0"/>
              <a:t>calls, maintains socket to </a:t>
            </a:r>
            <a:r>
              <a:rPr lang="en-US" sz="1050" dirty="0" smtClean="0"/>
              <a:t>CCAP/CMTS</a:t>
            </a:r>
            <a:endParaRPr lang="en-US" sz="1050" dirty="0"/>
          </a:p>
          <a:p>
            <a:pPr marL="1785" indent="0">
              <a:buNone/>
            </a:pPr>
            <a:endParaRPr lang="en-US" sz="1050" b="1" dirty="0" smtClean="0"/>
          </a:p>
          <a:p>
            <a:pPr marL="1785" indent="0">
              <a:buNone/>
            </a:pPr>
            <a:r>
              <a:rPr lang="en-US" sz="1050" b="1" dirty="0" smtClean="0"/>
              <a:t>PCMM (COPS)</a:t>
            </a:r>
            <a:r>
              <a:rPr lang="en-US" sz="1050" dirty="0"/>
              <a:t>	</a:t>
            </a:r>
            <a:r>
              <a:rPr lang="en-US" sz="1050" dirty="0" smtClean="0"/>
              <a:t>	</a:t>
            </a:r>
            <a:r>
              <a:rPr lang="en-US" sz="1050" i="1" dirty="0" smtClean="0"/>
              <a:t>packetcable-driver</a:t>
            </a:r>
            <a:r>
              <a:rPr lang="en-US" sz="1050" dirty="0"/>
              <a:t>	S</a:t>
            </a:r>
            <a:r>
              <a:rPr lang="en-US" sz="1050" dirty="0" smtClean="0"/>
              <a:t>outhbound plug-in, logic </a:t>
            </a:r>
            <a:r>
              <a:rPr lang="en-US" sz="1050" dirty="0"/>
              <a:t>for creating, configuring PCMM </a:t>
            </a:r>
            <a:r>
              <a:rPr lang="en-US" sz="1050" dirty="0" smtClean="0"/>
              <a:t>CCAP/CMTS</a:t>
            </a:r>
            <a:endParaRPr lang="en-US" sz="1050" dirty="0"/>
          </a:p>
          <a:p>
            <a:pPr marL="1785" indent="0">
              <a:buNone/>
            </a:pPr>
            <a:endParaRPr lang="en-US" sz="1050" b="1" dirty="0" smtClean="0"/>
          </a:p>
          <a:p>
            <a:pPr marL="1785" indent="0">
              <a:buNone/>
            </a:pPr>
            <a:r>
              <a:rPr lang="en-US" sz="1050" b="1" dirty="0" smtClean="0"/>
              <a:t>CMTS</a:t>
            </a:r>
            <a:r>
              <a:rPr lang="en-US" sz="1050" dirty="0"/>
              <a:t>	</a:t>
            </a:r>
            <a:r>
              <a:rPr lang="en-US" sz="1050" dirty="0" smtClean="0"/>
              <a:t>	</a:t>
            </a:r>
            <a:r>
              <a:rPr lang="en-US" sz="1050" i="1" dirty="0" smtClean="0"/>
              <a:t>packetcable-emulator</a:t>
            </a:r>
            <a:r>
              <a:rPr lang="en-US" sz="1050" dirty="0"/>
              <a:t>	</a:t>
            </a:r>
            <a:r>
              <a:rPr lang="en-US" sz="1050" dirty="0" smtClean="0"/>
              <a:t>Data Plane, CMTS/CCAP emulator</a:t>
            </a:r>
            <a:endParaRPr lang="en-US" sz="105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024" y="4767263"/>
            <a:ext cx="485775" cy="273844"/>
          </a:xfrm>
        </p:spPr>
        <p:txBody>
          <a:bodyPr/>
          <a:lstStyle/>
          <a:p>
            <a:pPr algn="r"/>
            <a:fld id="{A3785139-E88E-45E0-9DA2-60CD650926A5}" type="slidenum">
              <a:rPr lang="en-US" sz="900" smtClean="0"/>
              <a:pPr algn="r"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71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d Master layout">
  <a:themeElements>
    <a:clrScheme name="Cisco Live 2013">
      <a:dk1>
        <a:srgbClr val="000000"/>
      </a:dk1>
      <a:lt1>
        <a:srgbClr val="FFFFFF"/>
      </a:lt1>
      <a:dk2>
        <a:srgbClr val="595959"/>
      </a:dk2>
      <a:lt2>
        <a:srgbClr val="9A9B9C"/>
      </a:lt2>
      <a:accent1>
        <a:srgbClr val="0065BD"/>
      </a:accent1>
      <a:accent2>
        <a:srgbClr val="3F9C35"/>
      </a:accent2>
      <a:accent3>
        <a:srgbClr val="824BB0"/>
      </a:accent3>
      <a:accent4>
        <a:srgbClr val="05346C"/>
      </a:accent4>
      <a:accent5>
        <a:srgbClr val="7FC3FF"/>
      </a:accent5>
      <a:accent6>
        <a:srgbClr val="920481"/>
      </a:accent6>
      <a:hlink>
        <a:srgbClr val="3F9C34"/>
      </a:hlink>
      <a:folHlink>
        <a:srgbClr val="89C6FF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0" tIns="0" rIns="0" bIns="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>
            <a:solidFill>
              <a:srgbClr val="000000"/>
            </a:solidFill>
            <a:latin typeface="Times"/>
            <a:cs typeface="Times"/>
          </a:defRPr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pptA2D0.tmp</Template>
  <TotalTime>30116</TotalTime>
  <Words>1037</Words>
  <Application>Microsoft Macintosh PowerPoint</Application>
  <PresentationFormat>On-screen Show (16:9)</PresentationFormat>
  <Paragraphs>213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Red Master layout</vt:lpstr>
      <vt:lpstr>Visio</vt:lpstr>
      <vt:lpstr>PowerPoint Presentation</vt:lpstr>
      <vt:lpstr>Agenda</vt:lpstr>
      <vt:lpstr>Introductions</vt:lpstr>
      <vt:lpstr>List &amp; Wiki</vt:lpstr>
      <vt:lpstr>PCMM Highlevel &amp; ODL</vt:lpstr>
      <vt:lpstr>ODL PCMM Plugin Basics</vt:lpstr>
      <vt:lpstr>OpenDaylight : SDN Controller platform</vt:lpstr>
      <vt:lpstr>AD-SAL   MD-SAL</vt:lpstr>
      <vt:lpstr>ODL Diagram Entity / packetcable ODL Module</vt:lpstr>
      <vt:lpstr>ODL Lithium</vt:lpstr>
      <vt:lpstr>ODL PCMM Release History</vt:lpstr>
      <vt:lpstr>ODL PCMM APIs &amp; Feature support</vt:lpstr>
      <vt:lpstr>Example URL and Json Payload</vt:lpstr>
      <vt:lpstr>ODL PCMM APIs &amp; Feature support</vt:lpstr>
      <vt:lpstr>Example URL and Json Payload</vt:lpstr>
      <vt:lpstr>Lithium Release (6/2015)</vt:lpstr>
      <vt:lpstr>ODL PCMM Beryllium Release tasks</vt:lpstr>
      <vt:lpstr>Beryllium : Goals /To Dos</vt:lpstr>
      <vt:lpstr>Beryllium : ODL Milestones</vt:lpstr>
      <vt:lpstr>Trello board </vt:lpstr>
      <vt:lpstr>Industry Collaboration : Call to Action </vt:lpstr>
      <vt:lpstr>Roundtable Discussion</vt:lpstr>
      <vt:lpstr>Open discussion</vt:lpstr>
      <vt:lpstr>Future Feature Discussion</vt:lpstr>
      <vt:lpstr>Working Group</vt:lpstr>
      <vt:lpstr>WG Logistics</vt:lpstr>
      <vt:lpstr>PowerPoint Presentation</vt:lpstr>
    </vt:vector>
  </TitlesOfParts>
  <Company>CableLabs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Bender</dc:creator>
  <cp:lastModifiedBy>Karthik Sundaresan</cp:lastModifiedBy>
  <cp:revision>680</cp:revision>
  <cp:lastPrinted>2015-09-14T16:13:15Z</cp:lastPrinted>
  <dcterms:created xsi:type="dcterms:W3CDTF">2014-01-06T21:05:19Z</dcterms:created>
  <dcterms:modified xsi:type="dcterms:W3CDTF">2015-09-14T22:27:30Z</dcterms:modified>
</cp:coreProperties>
</file>