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19" r:id="rId3"/>
    <p:sldId id="320" r:id="rId4"/>
    <p:sldId id="301" r:id="rId5"/>
    <p:sldId id="302" r:id="rId6"/>
    <p:sldId id="314" r:id="rId7"/>
    <p:sldId id="303" r:id="rId8"/>
    <p:sldId id="321" r:id="rId9"/>
    <p:sldId id="322" r:id="rId10"/>
    <p:sldId id="304" r:id="rId11"/>
    <p:sldId id="306" r:id="rId12"/>
    <p:sldId id="307" r:id="rId13"/>
    <p:sldId id="308" r:id="rId14"/>
    <p:sldId id="312" r:id="rId15"/>
    <p:sldId id="323" r:id="rId16"/>
    <p:sldId id="309" r:id="rId17"/>
    <p:sldId id="310" r:id="rId18"/>
    <p:sldId id="324" r:id="rId19"/>
    <p:sldId id="315" r:id="rId20"/>
    <p:sldId id="31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813"/>
    <a:srgbClr val="F68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82" autoAdjust="0"/>
    <p:restoredTop sz="94676"/>
  </p:normalViewPr>
  <p:slideViewPr>
    <p:cSldViewPr snapToGrid="0">
      <p:cViewPr varScale="1">
        <p:scale>
          <a:sx n="90" d="100"/>
          <a:sy n="90" d="100"/>
        </p:scale>
        <p:origin x="208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70C6B-007C-D44A-85AC-E34B254B6CED}" type="datetimeFigureOut">
              <a:rPr lang="en-US" smtClean="0"/>
              <a:t>6/20/16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C382C-B776-F244-99C0-04CD296B6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0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Credit to Ed </a:t>
            </a:r>
            <a:r>
              <a:rPr lang="en-US" dirty="0" err="1" smtClean="0"/>
              <a:t>Warnicke</a:t>
            </a:r>
            <a:r>
              <a:rPr lang="en-US" dirty="0" smtClean="0"/>
              <a:t> for some of these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C382C-B776-F244-99C0-04CD296B68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16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Credit to Ed </a:t>
            </a:r>
            <a:r>
              <a:rPr lang="en-US" dirty="0" err="1" smtClean="0"/>
              <a:t>Warnicke</a:t>
            </a:r>
            <a:r>
              <a:rPr lang="en-US" dirty="0" smtClean="0"/>
              <a:t> for some of these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C382C-B776-F244-99C0-04CD296B68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16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A1FA6-25DE-9E4E-A34D-CF67DE7DBD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64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Credit to Ed </a:t>
            </a:r>
            <a:r>
              <a:rPr lang="en-US" dirty="0" err="1" smtClean="0"/>
              <a:t>Warnicke</a:t>
            </a:r>
            <a:r>
              <a:rPr lang="en-US" dirty="0" smtClean="0"/>
              <a:t> for some of these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C382C-B776-F244-99C0-04CD296B68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48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Credit to Ed </a:t>
            </a:r>
            <a:r>
              <a:rPr lang="en-US" dirty="0" err="1" smtClean="0"/>
              <a:t>Warnicke</a:t>
            </a:r>
            <a:r>
              <a:rPr lang="en-US" dirty="0" smtClean="0"/>
              <a:t> for some of these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C382C-B776-F244-99C0-04CD296B68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16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Credit to Ed </a:t>
            </a:r>
            <a:r>
              <a:rPr lang="en-US" dirty="0" err="1" smtClean="0"/>
              <a:t>Warnicke</a:t>
            </a:r>
            <a:r>
              <a:rPr lang="en-US" dirty="0" smtClean="0"/>
              <a:t> for some of these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C382C-B776-F244-99C0-04CD296B68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60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Credit to Ed </a:t>
            </a:r>
            <a:r>
              <a:rPr lang="en-US" dirty="0" err="1" smtClean="0"/>
              <a:t>Warnicke</a:t>
            </a:r>
            <a:r>
              <a:rPr lang="en-US" dirty="0" smtClean="0"/>
              <a:t> for some of these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C382C-B776-F244-99C0-04CD296B686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1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5520" y="1971448"/>
            <a:ext cx="7312479" cy="2387600"/>
          </a:xfrm>
        </p:spPr>
        <p:txBody>
          <a:bodyPr anchor="b"/>
          <a:lstStyle>
            <a:lvl1pPr algn="l">
              <a:defRPr sz="60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5520" y="4451123"/>
            <a:ext cx="7312480" cy="651555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FDB8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5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6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02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896" tIns="60948" rIns="121896" bIns="609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405402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16401" y="1797051"/>
            <a:ext cx="11036459" cy="4224280"/>
          </a:xfrm>
          <a:prstGeom prst="rect">
            <a:avLst/>
          </a:prstGeom>
        </p:spPr>
        <p:txBody>
          <a:bodyPr lIns="121890" tIns="60945" rIns="121890" bIns="60945">
            <a:noAutofit/>
          </a:bodyPr>
          <a:lstStyle>
            <a:lvl1pPr marL="374561" indent="-298382">
              <a:lnSpc>
                <a:spcPct val="95000"/>
              </a:lnSpc>
              <a:spcBef>
                <a:spcPts val="1480"/>
              </a:spcBef>
              <a:buClr>
                <a:schemeClr val="tx1"/>
              </a:buClr>
              <a:buSzPct val="80000"/>
              <a:buFont typeface="Arial"/>
              <a:buChar char="•"/>
              <a:defRPr sz="2700" b="0" i="0">
                <a:solidFill>
                  <a:srgbClr val="676767"/>
                </a:solidFill>
                <a:latin typeface="+mn-lt"/>
                <a:cs typeface="CiscoSans ExtraLight"/>
              </a:defRPr>
            </a:lvl1pPr>
            <a:lvl2pPr marL="677176" indent="-287799">
              <a:lnSpc>
                <a:spcPct val="95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/>
              <a:buChar char="•"/>
              <a:defRPr sz="2400" b="0" i="0">
                <a:solidFill>
                  <a:srgbClr val="676767"/>
                </a:solidFill>
                <a:latin typeface="+mn-lt"/>
                <a:cs typeface="CiscoSans ExtraLight"/>
              </a:defRPr>
            </a:lvl2pPr>
            <a:lvl3pPr marL="996719" indent="-228548">
              <a:buClr>
                <a:schemeClr val="tx1"/>
              </a:buClr>
              <a:buSzPct val="80000"/>
              <a:buFont typeface="Arial"/>
              <a:buChar char="•"/>
              <a:defRPr sz="2100" b="0" i="0">
                <a:solidFill>
                  <a:srgbClr val="676767"/>
                </a:solidFill>
                <a:latin typeface="+mn-lt"/>
                <a:cs typeface="CiscoSans ExtraLight"/>
              </a:defRPr>
            </a:lvl3pPr>
            <a:lvl4pPr marL="1214683" indent="-228548">
              <a:buClr>
                <a:schemeClr val="tx1"/>
              </a:buClr>
              <a:buSzPct val="80000"/>
              <a:buFont typeface="Arial"/>
              <a:buChar char="•"/>
              <a:defRPr sz="1900" b="0" i="0">
                <a:solidFill>
                  <a:srgbClr val="676767"/>
                </a:solidFill>
                <a:latin typeface="+mn-lt"/>
                <a:cs typeface="CiscoSans ExtraLight"/>
              </a:defRPr>
            </a:lvl4pPr>
            <a:lvl5pPr marL="1443231" indent="-224314">
              <a:buClr>
                <a:schemeClr val="tx1"/>
              </a:buClr>
              <a:buSzPct val="80000"/>
              <a:buFont typeface="Arial"/>
              <a:buChar char="•"/>
              <a:defRPr sz="1600" b="0" i="0">
                <a:solidFill>
                  <a:srgbClr val="676767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GB" dirty="0" smtClean="0"/>
              <a:t>First level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896" tIns="60948" rIns="121896" bIns="609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364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0" y="7812"/>
            <a:ext cx="12192000" cy="6858000"/>
            <a:chOff x="0" y="7812"/>
            <a:chExt cx="12192000" cy="6858000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0" y="7812"/>
              <a:ext cx="12192000" cy="6858000"/>
              <a:chOff x="0" y="7812"/>
              <a:chExt cx="12192000" cy="6858000"/>
            </a:xfrm>
          </p:grpSpPr>
          <p:pic>
            <p:nvPicPr>
              <p:cNvPr id="7" name="Picture 6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7812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 userDrawn="1"/>
            </p:nvSpPr>
            <p:spPr>
              <a:xfrm>
                <a:off x="8090807" y="6498772"/>
                <a:ext cx="4101193" cy="359228"/>
              </a:xfrm>
              <a:prstGeom prst="rect">
                <a:avLst/>
              </a:prstGeom>
              <a:solidFill>
                <a:srgbClr val="F681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</p:grpSp>
        <p:sp>
          <p:nvSpPr>
            <p:cNvPr id="10" name="Rectangle 9"/>
            <p:cNvSpPr/>
            <p:nvPr userDrawn="1"/>
          </p:nvSpPr>
          <p:spPr>
            <a:xfrm>
              <a:off x="6115050" y="5968093"/>
              <a:ext cx="2286000" cy="388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8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7812"/>
            <a:ext cx="12192000" cy="6858000"/>
            <a:chOff x="0" y="7812"/>
            <a:chExt cx="12192000" cy="6858000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0" y="7812"/>
              <a:ext cx="12192000" cy="6858000"/>
              <a:chOff x="0" y="7812"/>
              <a:chExt cx="12192000" cy="6858000"/>
            </a:xfrm>
          </p:grpSpPr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7812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 userDrawn="1"/>
            </p:nvSpPr>
            <p:spPr>
              <a:xfrm>
                <a:off x="8090807" y="6498772"/>
                <a:ext cx="4101193" cy="359228"/>
              </a:xfrm>
              <a:prstGeom prst="rect">
                <a:avLst/>
              </a:prstGeom>
              <a:solidFill>
                <a:srgbClr val="F681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</p:grpSp>
        <p:sp>
          <p:nvSpPr>
            <p:cNvPr id="10" name="Rectangle 9"/>
            <p:cNvSpPr/>
            <p:nvPr userDrawn="1"/>
          </p:nvSpPr>
          <p:spPr>
            <a:xfrm>
              <a:off x="6115050" y="5968093"/>
              <a:ext cx="2286000" cy="388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65364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34508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DB8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61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7812"/>
            <a:ext cx="12192000" cy="6858000"/>
            <a:chOff x="0" y="7812"/>
            <a:chExt cx="12192000" cy="6858000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0" y="7812"/>
              <a:ext cx="12192000" cy="6858000"/>
              <a:chOff x="0" y="7812"/>
              <a:chExt cx="12192000" cy="6858000"/>
            </a:xfrm>
          </p:grpSpPr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7812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 userDrawn="1"/>
            </p:nvSpPr>
            <p:spPr>
              <a:xfrm>
                <a:off x="8090807" y="6498772"/>
                <a:ext cx="4101193" cy="359228"/>
              </a:xfrm>
              <a:prstGeom prst="rect">
                <a:avLst/>
              </a:prstGeom>
              <a:solidFill>
                <a:srgbClr val="F681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</p:grpSp>
        <p:sp>
          <p:nvSpPr>
            <p:cNvPr id="10" name="Rectangle 9"/>
            <p:cNvSpPr/>
            <p:nvPr userDrawn="1"/>
          </p:nvSpPr>
          <p:spPr>
            <a:xfrm>
              <a:off x="6115050" y="5968093"/>
              <a:ext cx="2286000" cy="388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8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7812"/>
            <a:ext cx="12192000" cy="6858000"/>
            <a:chOff x="0" y="7812"/>
            <a:chExt cx="12192000" cy="6858000"/>
          </a:xfrm>
        </p:grpSpPr>
        <p:grpSp>
          <p:nvGrpSpPr>
            <p:cNvPr id="11" name="Group 10"/>
            <p:cNvGrpSpPr/>
            <p:nvPr userDrawn="1"/>
          </p:nvGrpSpPr>
          <p:grpSpPr>
            <a:xfrm>
              <a:off x="0" y="7812"/>
              <a:ext cx="12192000" cy="6858000"/>
              <a:chOff x="0" y="7812"/>
              <a:chExt cx="12192000" cy="6858000"/>
            </a:xfrm>
          </p:grpSpPr>
          <p:pic>
            <p:nvPicPr>
              <p:cNvPr id="13" name="Picture 12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7812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4" name="Rectangle 13"/>
              <p:cNvSpPr/>
              <p:nvPr userDrawn="1"/>
            </p:nvSpPr>
            <p:spPr>
              <a:xfrm>
                <a:off x="8090807" y="6498772"/>
                <a:ext cx="4101193" cy="359228"/>
              </a:xfrm>
              <a:prstGeom prst="rect">
                <a:avLst/>
              </a:prstGeom>
              <a:solidFill>
                <a:srgbClr val="F681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</p:grpSp>
        <p:sp>
          <p:nvSpPr>
            <p:cNvPr id="12" name="Rectangle 11"/>
            <p:cNvSpPr/>
            <p:nvPr userDrawn="1"/>
          </p:nvSpPr>
          <p:spPr>
            <a:xfrm>
              <a:off x="6115050" y="5968093"/>
              <a:ext cx="2286000" cy="388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1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421586" cy="6858000"/>
            <a:chOff x="0" y="0"/>
            <a:chExt cx="9421586" cy="6858000"/>
          </a:xfrm>
        </p:grpSpPr>
        <p:pic>
          <p:nvPicPr>
            <p:cNvPr id="6" name="Picture 5"/>
            <p:cNvPicPr>
              <a:picLocks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 userDrawn="1"/>
          </p:nvSpPr>
          <p:spPr>
            <a:xfrm>
              <a:off x="5927271" y="5919107"/>
              <a:ext cx="3494315" cy="9388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864" y="2357210"/>
            <a:ext cx="8030936" cy="1325563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9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F_PPT_BG_gradient-gra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2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1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9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7812"/>
            <a:ext cx="12192000" cy="6858000"/>
            <a:chOff x="0" y="7812"/>
            <a:chExt cx="12192000" cy="6858000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0" y="7812"/>
              <a:ext cx="12192000" cy="6858000"/>
              <a:chOff x="0" y="7812"/>
              <a:chExt cx="12192000" cy="6858000"/>
            </a:xfrm>
          </p:grpSpPr>
          <p:pic>
            <p:nvPicPr>
              <p:cNvPr id="10" name="Picture 9"/>
              <p:cNvPicPr>
                <a:picLocks noChangeAspect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7812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1" name="Rectangle 10"/>
              <p:cNvSpPr/>
              <p:nvPr userDrawn="1"/>
            </p:nvSpPr>
            <p:spPr>
              <a:xfrm>
                <a:off x="8090807" y="6498772"/>
                <a:ext cx="4101193" cy="359228"/>
              </a:xfrm>
              <a:prstGeom prst="rect">
                <a:avLst/>
              </a:prstGeom>
              <a:solidFill>
                <a:srgbClr val="F681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</p:grpSp>
        <p:sp>
          <p:nvSpPr>
            <p:cNvPr id="9" name="Rectangle 8"/>
            <p:cNvSpPr/>
            <p:nvPr userDrawn="1"/>
          </p:nvSpPr>
          <p:spPr>
            <a:xfrm>
              <a:off x="6115050" y="5968093"/>
              <a:ext cx="2286000" cy="388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828FF-EB01-43CB-B986-76BC5B038D4A}" type="datetimeFigureOut">
              <a:rPr lang="en-US" smtClean="0"/>
              <a:t>6/20/16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3772B-FE4F-4D5C-ADF7-E75CBCB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  <p:sldLayoutId id="21474836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Relationship Id="rId3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OpenDaylight</a:t>
            </a:r>
            <a:r>
              <a:rPr lang="en-US" dirty="0" smtClean="0"/>
              <a:t> BGP Use-Cases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Giles Heron,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5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loud 81"/>
          <p:cNvSpPr/>
          <p:nvPr/>
        </p:nvSpPr>
        <p:spPr>
          <a:xfrm>
            <a:off x="7181638" y="3163756"/>
            <a:ext cx="4650221" cy="24323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1" y="1728406"/>
            <a:ext cx="11036459" cy="4292924"/>
          </a:xfrm>
        </p:spPr>
        <p:txBody>
          <a:bodyPr/>
          <a:lstStyle/>
          <a:p>
            <a:pPr marL="76179" indent="0">
              <a:spcBef>
                <a:spcPts val="800"/>
              </a:spcBef>
              <a:buNone/>
            </a:pPr>
            <a:r>
              <a:rPr lang="en-US" b="1" dirty="0" smtClean="0"/>
              <a:t>Network: </a:t>
            </a:r>
            <a:r>
              <a:rPr lang="en-US" dirty="0" smtClean="0"/>
              <a:t>OSPF or IS-IS (IGP)</a:t>
            </a:r>
          </a:p>
          <a:p>
            <a:pPr marL="76179" indent="0">
              <a:spcBef>
                <a:spcPts val="800"/>
              </a:spcBef>
              <a:buNone/>
            </a:pPr>
            <a:r>
              <a:rPr lang="en-US" b="1" dirty="0" smtClean="0"/>
              <a:t>Routes</a:t>
            </a:r>
            <a:r>
              <a:rPr lang="en-US" dirty="0" smtClean="0"/>
              <a:t>: distributed from IGP into BGP-LS</a:t>
            </a:r>
          </a:p>
          <a:p>
            <a:pPr marL="76179" indent="0">
              <a:spcBef>
                <a:spcPts val="800"/>
              </a:spcBef>
              <a:buNone/>
            </a:pPr>
            <a:r>
              <a:rPr lang="en-US" b="1" dirty="0" smtClean="0"/>
              <a:t>RIB: </a:t>
            </a:r>
            <a:r>
              <a:rPr lang="en-US" dirty="0" smtClean="0"/>
              <a:t>Learned from BGP-LS speaker</a:t>
            </a:r>
          </a:p>
          <a:p>
            <a:pPr marL="76179" indent="0">
              <a:spcBef>
                <a:spcPts val="800"/>
              </a:spcBef>
              <a:buNone/>
            </a:pPr>
            <a:r>
              <a:rPr lang="en-US" b="1" dirty="0" smtClean="0"/>
              <a:t>Topology: </a:t>
            </a:r>
            <a:r>
              <a:rPr lang="en-US" dirty="0" smtClean="0"/>
              <a:t>Lists of nodes (routers) and links</a:t>
            </a:r>
          </a:p>
          <a:p>
            <a:pPr marL="76179" indent="0">
              <a:spcBef>
                <a:spcPts val="1600"/>
              </a:spcBef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76179" indent="0">
              <a:spcBef>
                <a:spcPts val="16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RESTCONF URL:</a:t>
            </a:r>
          </a:p>
          <a:p>
            <a:pPr marL="76179" indent="0">
              <a:spcBef>
                <a:spcPts val="1600"/>
              </a:spcBef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http://localhost:8181/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restconf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/operational/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network-topology:network-topology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/topology/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example-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linkstate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-topology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BGP-LS Topology</a:t>
            </a:r>
            <a:endParaRPr lang="en-US" dirty="0"/>
          </a:p>
        </p:txBody>
      </p:sp>
      <p:cxnSp>
        <p:nvCxnSpPr>
          <p:cNvPr id="15" name="Straight Connector 14"/>
          <p:cNvCxnSpPr>
            <a:stCxn id="10" idx="0"/>
            <a:endCxn id="6" idx="2"/>
          </p:cNvCxnSpPr>
          <p:nvPr/>
        </p:nvCxnSpPr>
        <p:spPr>
          <a:xfrm>
            <a:off x="8001989" y="4329824"/>
            <a:ext cx="1251185" cy="4610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0"/>
            <a:endCxn id="7" idx="2"/>
          </p:cNvCxnSpPr>
          <p:nvPr/>
        </p:nvCxnSpPr>
        <p:spPr>
          <a:xfrm flipV="1">
            <a:off x="8001988" y="3825584"/>
            <a:ext cx="1251184" cy="5042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8" idx="2"/>
          </p:cNvCxnSpPr>
          <p:nvPr/>
        </p:nvCxnSpPr>
        <p:spPr>
          <a:xfrm>
            <a:off x="9253174" y="4790909"/>
            <a:ext cx="102433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9416793" y="3705122"/>
            <a:ext cx="1" cy="3272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0"/>
            <a:endCxn id="11" idx="2"/>
          </p:cNvCxnSpPr>
          <p:nvPr/>
        </p:nvCxnSpPr>
        <p:spPr>
          <a:xfrm flipV="1">
            <a:off x="9763832" y="4041379"/>
            <a:ext cx="1560875" cy="7495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0"/>
            <a:endCxn id="11" idx="2"/>
          </p:cNvCxnSpPr>
          <p:nvPr/>
        </p:nvCxnSpPr>
        <p:spPr>
          <a:xfrm>
            <a:off x="9580414" y="3597914"/>
            <a:ext cx="1744293" cy="4434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0"/>
            <a:endCxn id="9" idx="2"/>
          </p:cNvCxnSpPr>
          <p:nvPr/>
        </p:nvCxnSpPr>
        <p:spPr>
          <a:xfrm flipV="1">
            <a:off x="8739498" y="3597914"/>
            <a:ext cx="1723612" cy="11929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7" idx="0"/>
            <a:endCxn id="8" idx="2"/>
          </p:cNvCxnSpPr>
          <p:nvPr/>
        </p:nvCxnSpPr>
        <p:spPr>
          <a:xfrm>
            <a:off x="8739497" y="3825584"/>
            <a:ext cx="1538012" cy="9653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8001989" y="4099283"/>
            <a:ext cx="513676" cy="461084"/>
            <a:chOff x="6535343" y="1236087"/>
            <a:chExt cx="385257" cy="345813"/>
          </a:xfrm>
        </p:grpSpPr>
        <p:sp>
          <p:nvSpPr>
            <p:cNvPr id="10" name="Rectangle 9"/>
            <p:cNvSpPr/>
            <p:nvPr/>
          </p:nvSpPr>
          <p:spPr>
            <a:xfrm rot="16200000">
              <a:off x="6555065" y="1216365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597822" y="1419277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8739497" y="3595043"/>
            <a:ext cx="513676" cy="461084"/>
            <a:chOff x="7194301" y="890275"/>
            <a:chExt cx="385257" cy="345813"/>
          </a:xfrm>
        </p:grpSpPr>
        <p:sp>
          <p:nvSpPr>
            <p:cNvPr id="7" name="Rectangle 6"/>
            <p:cNvSpPr/>
            <p:nvPr/>
          </p:nvSpPr>
          <p:spPr>
            <a:xfrm rot="16200000">
              <a:off x="7214023" y="870553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256781" y="1063181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9763833" y="4560369"/>
            <a:ext cx="513676" cy="461084"/>
            <a:chOff x="7824989" y="1581901"/>
            <a:chExt cx="385257" cy="345813"/>
          </a:xfrm>
        </p:grpSpPr>
        <p:sp>
          <p:nvSpPr>
            <p:cNvPr id="8" name="Rectangle 7"/>
            <p:cNvSpPr/>
            <p:nvPr/>
          </p:nvSpPr>
          <p:spPr>
            <a:xfrm rot="16200000">
              <a:off x="7844711" y="1562179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883547" y="1754807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8739498" y="4560369"/>
            <a:ext cx="513676" cy="461084"/>
            <a:chOff x="7194302" y="1581901"/>
            <a:chExt cx="385257" cy="345813"/>
          </a:xfrm>
        </p:grpSpPr>
        <p:sp>
          <p:nvSpPr>
            <p:cNvPr id="6" name="Rectangle 5"/>
            <p:cNvSpPr/>
            <p:nvPr/>
          </p:nvSpPr>
          <p:spPr>
            <a:xfrm rot="16200000">
              <a:off x="7214024" y="1562179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256781" y="1754807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10811031" y="3810838"/>
            <a:ext cx="513676" cy="461084"/>
            <a:chOff x="8484884" y="1236088"/>
            <a:chExt cx="385257" cy="345813"/>
          </a:xfrm>
        </p:grpSpPr>
        <p:sp>
          <p:nvSpPr>
            <p:cNvPr id="11" name="Rectangle 10"/>
            <p:cNvSpPr/>
            <p:nvPr/>
          </p:nvSpPr>
          <p:spPr>
            <a:xfrm rot="16200000">
              <a:off x="8504606" y="1216366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544594" y="1419277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sp>
        <p:nvSpPr>
          <p:cNvPr id="9" name="Rectangle 8"/>
          <p:cNvSpPr/>
          <p:nvPr/>
        </p:nvSpPr>
        <p:spPr>
          <a:xfrm rot="16200000">
            <a:off x="9563547" y="3156565"/>
            <a:ext cx="916428" cy="882696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61" name="Rectangle 60"/>
          <p:cNvSpPr/>
          <p:nvPr/>
        </p:nvSpPr>
        <p:spPr>
          <a:xfrm>
            <a:off x="9674696" y="3693536"/>
            <a:ext cx="705137" cy="285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sp>
        <p:nvSpPr>
          <p:cNvPr id="57" name="Rectangle 56"/>
          <p:cNvSpPr/>
          <p:nvPr/>
        </p:nvSpPr>
        <p:spPr>
          <a:xfrm>
            <a:off x="9674695" y="3231447"/>
            <a:ext cx="716143" cy="350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BGP-LS</a:t>
            </a:r>
          </a:p>
        </p:txBody>
      </p:sp>
      <p:cxnSp>
        <p:nvCxnSpPr>
          <p:cNvPr id="158" name="Straight Connector 157"/>
          <p:cNvCxnSpPr>
            <a:stCxn id="57" idx="2"/>
            <a:endCxn id="61" idx="0"/>
          </p:cNvCxnSpPr>
          <p:nvPr/>
        </p:nvCxnSpPr>
        <p:spPr>
          <a:xfrm flipH="1">
            <a:off x="10027265" y="3581772"/>
            <a:ext cx="5503" cy="1117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8" idx="2"/>
            <a:endCxn id="57" idx="0"/>
          </p:cNvCxnSpPr>
          <p:nvPr/>
        </p:nvCxnSpPr>
        <p:spPr>
          <a:xfrm rot="16200000" flipH="1">
            <a:off x="9271109" y="2469788"/>
            <a:ext cx="626388" cy="896929"/>
          </a:xfrm>
          <a:prstGeom prst="bentConnector3">
            <a:avLst>
              <a:gd name="adj1" fmla="val 50000"/>
            </a:avLst>
          </a:prstGeom>
          <a:ln w="15875">
            <a:prstDash val="dash"/>
            <a:head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10770021" y="225341"/>
            <a:ext cx="935375" cy="44285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PCE</a:t>
            </a:r>
            <a:endParaRPr lang="en-US" dirty="0" smtClean="0"/>
          </a:p>
        </p:txBody>
      </p:sp>
      <p:cxnSp>
        <p:nvCxnSpPr>
          <p:cNvPr id="88" name="Straight Arrow Connector 87"/>
          <p:cNvCxnSpPr>
            <a:stCxn id="86" idx="2"/>
            <a:endCxn id="96" idx="1"/>
          </p:cNvCxnSpPr>
          <p:nvPr/>
        </p:nvCxnSpPr>
        <p:spPr>
          <a:xfrm>
            <a:off x="11237709" y="668198"/>
            <a:ext cx="8281" cy="981717"/>
          </a:xfrm>
          <a:prstGeom prst="straightConnector1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8645981" y="1072757"/>
            <a:ext cx="3268059" cy="1442407"/>
          </a:xfrm>
          <a:prstGeom prst="rect">
            <a:avLst/>
          </a:prstGeom>
          <a:solidFill>
            <a:srgbClr val="FDBE24">
              <a:alpha val="20000"/>
            </a:srgb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6" name="Can 95"/>
          <p:cNvSpPr/>
          <p:nvPr/>
        </p:nvSpPr>
        <p:spPr>
          <a:xfrm>
            <a:off x="10711011" y="1649916"/>
            <a:ext cx="1069959" cy="686049"/>
          </a:xfrm>
          <a:prstGeom prst="can">
            <a:avLst/>
          </a:prstGeom>
          <a:solidFill>
            <a:srgbClr val="A88000"/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78" name="Rectangle 77"/>
          <p:cNvSpPr/>
          <p:nvPr/>
        </p:nvSpPr>
        <p:spPr>
          <a:xfrm>
            <a:off x="8777765" y="2254735"/>
            <a:ext cx="716143" cy="350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BGP-LS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10842949" y="1804951"/>
            <a:ext cx="868056" cy="474792"/>
            <a:chOff x="6641170" y="890276"/>
            <a:chExt cx="2225051" cy="1037438"/>
          </a:xfrm>
        </p:grpSpPr>
        <p:cxnSp>
          <p:nvCxnSpPr>
            <p:cNvPr id="98" name="Straight Connector 97"/>
            <p:cNvCxnSpPr>
              <a:stCxn id="122" idx="0"/>
              <a:endCxn id="114" idx="2"/>
            </p:cNvCxnSpPr>
            <p:nvPr/>
          </p:nvCxnSpPr>
          <p:spPr>
            <a:xfrm>
              <a:off x="6641170" y="1408993"/>
              <a:ext cx="938389" cy="345814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122" idx="0"/>
              <a:endCxn id="120" idx="2"/>
            </p:cNvCxnSpPr>
            <p:nvPr/>
          </p:nvCxnSpPr>
          <p:spPr>
            <a:xfrm flipV="1">
              <a:off x="6641170" y="1063181"/>
              <a:ext cx="938388" cy="345812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>
              <a:off x="7702274" y="1632092"/>
              <a:ext cx="0" cy="24543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7702273" y="940466"/>
              <a:ext cx="1" cy="245431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116" idx="0"/>
              <a:endCxn id="112" idx="2"/>
            </p:cNvCxnSpPr>
            <p:nvPr/>
          </p:nvCxnSpPr>
          <p:spPr>
            <a:xfrm flipV="1">
              <a:off x="7824992" y="1277826"/>
              <a:ext cx="1041229" cy="476985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118" idx="0"/>
              <a:endCxn id="112" idx="2"/>
            </p:cNvCxnSpPr>
            <p:nvPr/>
          </p:nvCxnSpPr>
          <p:spPr>
            <a:xfrm>
              <a:off x="7824992" y="1063185"/>
              <a:ext cx="1041229" cy="214641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14" idx="0"/>
            </p:cNvCxnSpPr>
            <p:nvPr/>
          </p:nvCxnSpPr>
          <p:spPr>
            <a:xfrm flipV="1">
              <a:off x="7194302" y="1063180"/>
              <a:ext cx="1035821" cy="691627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20" idx="0"/>
              <a:endCxn id="116" idx="2"/>
            </p:cNvCxnSpPr>
            <p:nvPr/>
          </p:nvCxnSpPr>
          <p:spPr>
            <a:xfrm>
              <a:off x="7194301" y="1063181"/>
              <a:ext cx="1015945" cy="691626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 rot="16200000">
              <a:off x="6660892" y="1216365"/>
              <a:ext cx="345813" cy="385257"/>
            </a:xfrm>
            <a:prstGeom prst="rect">
              <a:avLst/>
            </a:prstGeom>
            <a:solidFill>
              <a:srgbClr val="36A4D7"/>
            </a:solidFill>
            <a:ln w="1905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 rot="16200000">
              <a:off x="7214024" y="870554"/>
              <a:ext cx="345813" cy="385257"/>
            </a:xfrm>
            <a:prstGeom prst="rect">
              <a:avLst/>
            </a:prstGeom>
            <a:solidFill>
              <a:srgbClr val="36A4D7"/>
            </a:solidFill>
            <a:ln w="1905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18" name="Rectangle 117"/>
            <p:cNvSpPr/>
            <p:nvPr/>
          </p:nvSpPr>
          <p:spPr>
            <a:xfrm rot="16200000">
              <a:off x="7844711" y="870554"/>
              <a:ext cx="345813" cy="385257"/>
            </a:xfrm>
            <a:prstGeom prst="rect">
              <a:avLst/>
            </a:prstGeom>
            <a:solidFill>
              <a:srgbClr val="36A4D7"/>
            </a:solidFill>
            <a:ln w="1905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16" name="Rectangle 115"/>
            <p:cNvSpPr/>
            <p:nvPr/>
          </p:nvSpPr>
          <p:spPr>
            <a:xfrm rot="16200000">
              <a:off x="7844711" y="1562179"/>
              <a:ext cx="345813" cy="385257"/>
            </a:xfrm>
            <a:prstGeom prst="rect">
              <a:avLst/>
            </a:prstGeom>
            <a:solidFill>
              <a:srgbClr val="36A4D7"/>
            </a:solidFill>
            <a:ln w="1905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14" name="Rectangle 113"/>
            <p:cNvSpPr/>
            <p:nvPr/>
          </p:nvSpPr>
          <p:spPr>
            <a:xfrm rot="16200000">
              <a:off x="7214024" y="1562179"/>
              <a:ext cx="345813" cy="385257"/>
            </a:xfrm>
            <a:prstGeom prst="rect">
              <a:avLst/>
            </a:prstGeom>
            <a:solidFill>
              <a:srgbClr val="36A4D7"/>
            </a:solidFill>
            <a:ln w="1905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12" name="Rectangle 111"/>
            <p:cNvSpPr/>
            <p:nvPr/>
          </p:nvSpPr>
          <p:spPr>
            <a:xfrm rot="16200000">
              <a:off x="8500684" y="1085196"/>
              <a:ext cx="345813" cy="385258"/>
            </a:xfrm>
            <a:prstGeom prst="rect">
              <a:avLst/>
            </a:prstGeom>
            <a:solidFill>
              <a:srgbClr val="36A4D7"/>
            </a:solidFill>
            <a:ln w="1905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sp>
        <p:nvSpPr>
          <p:cNvPr id="67" name="Rectangle 66"/>
          <p:cNvSpPr/>
          <p:nvPr/>
        </p:nvSpPr>
        <p:spPr>
          <a:xfrm>
            <a:off x="9669152" y="1649917"/>
            <a:ext cx="716143" cy="698804"/>
          </a:xfrm>
          <a:prstGeom prst="rect">
            <a:avLst/>
          </a:prstGeom>
          <a:solidFill>
            <a:schemeClr val="accent6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 err="1">
                <a:solidFill>
                  <a:schemeClr val="accent1">
                    <a:lumMod val="50000"/>
                  </a:schemeClr>
                </a:solidFill>
              </a:rPr>
              <a:t>Topo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1200" b="1" dirty="0" err="1">
                <a:solidFill>
                  <a:schemeClr val="accent1">
                    <a:lumMod val="50000"/>
                  </a:schemeClr>
                </a:solidFill>
              </a:rPr>
              <a:t>Bldr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2" name="Picture 5" descr="im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981" y="1090710"/>
            <a:ext cx="1418811" cy="59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35" name="Elbow Connector 34"/>
          <p:cNvCxnSpPr>
            <a:stCxn id="78" idx="0"/>
            <a:endCxn id="67" idx="1"/>
          </p:cNvCxnSpPr>
          <p:nvPr/>
        </p:nvCxnSpPr>
        <p:spPr>
          <a:xfrm rot="5400000" flipH="1" flipV="1">
            <a:off x="9274788" y="1860371"/>
            <a:ext cx="255415" cy="533315"/>
          </a:xfrm>
          <a:prstGeom prst="bentConnector2">
            <a:avLst/>
          </a:prstGeom>
          <a:ln w="12700"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7" idx="3"/>
            <a:endCxn id="96" idx="2"/>
          </p:cNvCxnSpPr>
          <p:nvPr/>
        </p:nvCxnSpPr>
        <p:spPr>
          <a:xfrm flipV="1">
            <a:off x="10385295" y="1992941"/>
            <a:ext cx="325716" cy="6379"/>
          </a:xfrm>
          <a:prstGeom prst="straightConnector1">
            <a:avLst/>
          </a:prstGeom>
          <a:ln w="12700"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10463109" y="897594"/>
            <a:ext cx="1368748" cy="351240"/>
          </a:xfrm>
          <a:prstGeom prst="rect">
            <a:avLst/>
          </a:prstGeom>
          <a:solidFill>
            <a:schemeClr val="accent6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RESTCONF</a:t>
            </a:r>
          </a:p>
        </p:txBody>
      </p:sp>
    </p:spTree>
    <p:extLst>
      <p:ext uri="{BB962C8B-B14F-4D97-AF65-F5344CB8AC3E}">
        <p14:creationId xmlns:p14="http://schemas.microsoft.com/office/powerpoint/2010/main" val="2944141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1" y="1700415"/>
            <a:ext cx="8231887" cy="4320916"/>
          </a:xfrm>
        </p:spPr>
        <p:txBody>
          <a:bodyPr/>
          <a:lstStyle/>
          <a:p>
            <a:r>
              <a:rPr lang="en-US" dirty="0" smtClean="0"/>
              <a:t>List of all PCCs (Path Computation Clients)</a:t>
            </a:r>
          </a:p>
          <a:p>
            <a:r>
              <a:rPr lang="en-US" dirty="0" smtClean="0"/>
              <a:t>For each PCC, list of LSPs for</a:t>
            </a:r>
            <a:br>
              <a:rPr lang="en-US" dirty="0" smtClean="0"/>
            </a:br>
            <a:r>
              <a:rPr lang="en-US" dirty="0" smtClean="0"/>
              <a:t>which it is the </a:t>
            </a:r>
            <a:r>
              <a:rPr lang="en-US" dirty="0" smtClean="0"/>
              <a:t>ingress LSR</a:t>
            </a:r>
            <a:endParaRPr lang="en-US" dirty="0" smtClean="0"/>
          </a:p>
          <a:p>
            <a:r>
              <a:rPr lang="en-US" b="1" dirty="0"/>
              <a:t>Topology:</a:t>
            </a:r>
            <a:r>
              <a:rPr lang="en-US" dirty="0"/>
              <a:t> </a:t>
            </a:r>
            <a:r>
              <a:rPr lang="en-US" dirty="0" smtClean="0"/>
              <a:t>Created by PCE-P plugin</a:t>
            </a:r>
          </a:p>
          <a:p>
            <a:pPr marL="389377" lvl="1" indent="0">
              <a:spcBef>
                <a:spcPts val="16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RESTCONF URL:</a:t>
            </a:r>
            <a:endParaRPr lang="en-US" dirty="0"/>
          </a:p>
          <a:p>
            <a:pPr marL="389377" lvl="1" indent="0">
              <a:spcBef>
                <a:spcPts val="1600"/>
              </a:spcBef>
              <a:buNone/>
            </a:pPr>
            <a:r>
              <a:rPr lang="en-US" dirty="0">
                <a:latin typeface="Consolas"/>
                <a:cs typeface="Consolas"/>
              </a:rPr>
              <a:t>	http://localhost:8181/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		</a:t>
            </a:r>
            <a:r>
              <a:rPr lang="en-US" dirty="0" err="1" smtClean="0">
                <a:latin typeface="Consolas"/>
                <a:cs typeface="Consolas"/>
              </a:rPr>
              <a:t>restconf</a:t>
            </a:r>
            <a:r>
              <a:rPr lang="en-US" dirty="0">
                <a:latin typeface="Consolas"/>
                <a:cs typeface="Consolas"/>
              </a:rPr>
              <a:t>/operational/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		</a:t>
            </a:r>
            <a:r>
              <a:rPr lang="en-US" dirty="0" err="1" smtClean="0">
                <a:latin typeface="Consolas"/>
                <a:cs typeface="Consolas"/>
              </a:rPr>
              <a:t>network-topology:network-topology</a:t>
            </a:r>
            <a:r>
              <a:rPr lang="en-US" dirty="0" smtClean="0">
                <a:latin typeface="Consolas"/>
                <a:cs typeface="Consolas"/>
              </a:rPr>
              <a:t>/</a:t>
            </a:r>
            <a:endParaRPr lang="en-US" dirty="0">
              <a:latin typeface="Consolas"/>
              <a:cs typeface="Consolas"/>
            </a:endParaRPr>
          </a:p>
          <a:p>
            <a:pPr marL="389377" lvl="1" indent="0">
              <a:spcBef>
                <a:spcPts val="0"/>
              </a:spcBef>
              <a:buNone/>
            </a:pPr>
            <a:r>
              <a:rPr lang="en-US" dirty="0" smtClean="0">
                <a:latin typeface="Consolas"/>
                <a:cs typeface="Consolas"/>
              </a:rPr>
              <a:t>		topology/</a:t>
            </a:r>
            <a:r>
              <a:rPr lang="en-US" b="1" dirty="0" err="1" smtClean="0">
                <a:latin typeface="Consolas"/>
                <a:cs typeface="Consolas"/>
              </a:rPr>
              <a:t>pcep</a:t>
            </a:r>
            <a:r>
              <a:rPr lang="en-US" b="1" dirty="0" smtClean="0">
                <a:latin typeface="Consolas"/>
                <a:cs typeface="Consolas"/>
              </a:rPr>
              <a:t>-topology</a:t>
            </a:r>
            <a:endParaRPr lang="en-US" b="1" dirty="0">
              <a:latin typeface="Consolas"/>
              <a:cs typeface="Consolas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PCE-P Topology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376514" y="225340"/>
            <a:ext cx="4650221" cy="5522075"/>
            <a:chOff x="7376514" y="225340"/>
            <a:chExt cx="4650221" cy="5522075"/>
          </a:xfrm>
        </p:grpSpPr>
        <p:sp>
          <p:nvSpPr>
            <p:cNvPr id="34" name="Cloud 33"/>
            <p:cNvSpPr/>
            <p:nvPr/>
          </p:nvSpPr>
          <p:spPr>
            <a:xfrm>
              <a:off x="7376514" y="3315079"/>
              <a:ext cx="4650221" cy="2432336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35" name="Straight Connector 34"/>
            <p:cNvCxnSpPr>
              <a:stCxn id="44" idx="0"/>
              <a:endCxn id="53" idx="2"/>
            </p:cNvCxnSpPr>
            <p:nvPr/>
          </p:nvCxnSpPr>
          <p:spPr>
            <a:xfrm>
              <a:off x="8196865" y="4481147"/>
              <a:ext cx="1251185" cy="46108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44" idx="0"/>
              <a:endCxn id="47" idx="2"/>
            </p:cNvCxnSpPr>
            <p:nvPr/>
          </p:nvCxnSpPr>
          <p:spPr>
            <a:xfrm flipV="1">
              <a:off x="8196865" y="3976907"/>
              <a:ext cx="1251184" cy="5042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endCxn id="50" idx="2"/>
            </p:cNvCxnSpPr>
            <p:nvPr/>
          </p:nvCxnSpPr>
          <p:spPr>
            <a:xfrm>
              <a:off x="9448050" y="4942232"/>
              <a:ext cx="102433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9611669" y="3856444"/>
              <a:ext cx="1" cy="3272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50" idx="0"/>
              <a:endCxn id="56" idx="2"/>
            </p:cNvCxnSpPr>
            <p:nvPr/>
          </p:nvCxnSpPr>
          <p:spPr>
            <a:xfrm flipV="1">
              <a:off x="9958708" y="4192702"/>
              <a:ext cx="1560875" cy="74953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81" idx="0"/>
              <a:endCxn id="56" idx="2"/>
            </p:cNvCxnSpPr>
            <p:nvPr/>
          </p:nvCxnSpPr>
          <p:spPr>
            <a:xfrm>
              <a:off x="9775290" y="3749236"/>
              <a:ext cx="1744293" cy="4434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53" idx="0"/>
              <a:endCxn id="81" idx="2"/>
            </p:cNvCxnSpPr>
            <p:nvPr/>
          </p:nvCxnSpPr>
          <p:spPr>
            <a:xfrm flipV="1">
              <a:off x="8934374" y="3749236"/>
              <a:ext cx="1723612" cy="1192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7" idx="0"/>
              <a:endCxn id="50" idx="2"/>
            </p:cNvCxnSpPr>
            <p:nvPr/>
          </p:nvCxnSpPr>
          <p:spPr>
            <a:xfrm>
              <a:off x="8934373" y="3976907"/>
              <a:ext cx="1538012" cy="96532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 rot="16200000">
              <a:off x="8223161" y="4224310"/>
              <a:ext cx="461084" cy="5136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280170" y="4516438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47" name="Rectangle 46"/>
            <p:cNvSpPr/>
            <p:nvPr/>
          </p:nvSpPr>
          <p:spPr>
            <a:xfrm rot="16200000">
              <a:off x="8960669" y="3720070"/>
              <a:ext cx="461084" cy="5136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017680" y="4020065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9985004" y="4685395"/>
              <a:ext cx="461084" cy="513676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036785" y="4985390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53" name="Rectangle 52"/>
            <p:cNvSpPr/>
            <p:nvPr/>
          </p:nvSpPr>
          <p:spPr>
            <a:xfrm rot="16200000">
              <a:off x="8960670" y="4685395"/>
              <a:ext cx="461084" cy="513676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017679" y="4985390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56" name="Rectangle 55"/>
            <p:cNvSpPr/>
            <p:nvPr/>
          </p:nvSpPr>
          <p:spPr>
            <a:xfrm rot="16200000">
              <a:off x="11032203" y="3935864"/>
              <a:ext cx="461084" cy="5136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1085520" y="4249569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81" name="Rectangle 80"/>
            <p:cNvSpPr/>
            <p:nvPr/>
          </p:nvSpPr>
          <p:spPr>
            <a:xfrm rot="16200000">
              <a:off x="9758423" y="3307889"/>
              <a:ext cx="916428" cy="882696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9869571" y="3844858"/>
              <a:ext cx="705137" cy="285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9869571" y="3382770"/>
              <a:ext cx="716143" cy="35032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 smtClean="0">
                  <a:solidFill>
                    <a:schemeClr val="accent1">
                      <a:lumMod val="50000"/>
                    </a:schemeClr>
                  </a:solidFill>
                </a:rPr>
                <a:t>BGP-LS</a:t>
              </a:r>
              <a:endParaRPr lang="en-US" sz="1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84" name="Straight Connector 83"/>
            <p:cNvCxnSpPr>
              <a:stCxn id="83" idx="2"/>
              <a:endCxn id="82" idx="0"/>
            </p:cNvCxnSpPr>
            <p:nvPr/>
          </p:nvCxnSpPr>
          <p:spPr>
            <a:xfrm flipH="1">
              <a:off x="10222141" y="3733095"/>
              <a:ext cx="5503" cy="11176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9028820" y="3813972"/>
              <a:ext cx="342863" cy="1481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  <a:endParaRPr lang="en-US" sz="7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8282270" y="4308222"/>
              <a:ext cx="342863" cy="1481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  <a:endParaRPr lang="en-US" sz="7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1088352" y="4048631"/>
              <a:ext cx="342863" cy="1481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  <a:endParaRPr lang="en-US" sz="7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93" name="Straight Connector 79"/>
            <p:cNvCxnSpPr>
              <a:endCxn id="86" idx="0"/>
            </p:cNvCxnSpPr>
            <p:nvPr/>
          </p:nvCxnSpPr>
          <p:spPr>
            <a:xfrm flipH="1">
              <a:off x="9200252" y="2686289"/>
              <a:ext cx="875681" cy="1127683"/>
            </a:xfrm>
            <a:prstGeom prst="straightConnector1">
              <a:avLst/>
            </a:prstGeom>
            <a:ln w="15875"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79"/>
            <p:cNvCxnSpPr>
              <a:stCxn id="110" idx="2"/>
              <a:endCxn id="92" idx="0"/>
            </p:cNvCxnSpPr>
            <p:nvPr/>
          </p:nvCxnSpPr>
          <p:spPr>
            <a:xfrm>
              <a:off x="10064792" y="2686289"/>
              <a:ext cx="1194992" cy="1362341"/>
            </a:xfrm>
            <a:prstGeom prst="straightConnector1">
              <a:avLst/>
            </a:prstGeom>
            <a:ln w="15875">
              <a:prstDash val="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79"/>
            <p:cNvCxnSpPr>
              <a:stCxn id="110" idx="2"/>
              <a:endCxn id="44" idx="3"/>
            </p:cNvCxnSpPr>
            <p:nvPr/>
          </p:nvCxnSpPr>
          <p:spPr>
            <a:xfrm flipH="1">
              <a:off x="8453703" y="2686289"/>
              <a:ext cx="1611089" cy="1564316"/>
            </a:xfrm>
            <a:prstGeom prst="straightConnector1">
              <a:avLst/>
            </a:prstGeom>
            <a:ln w="15875"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ectangle 105"/>
            <p:cNvSpPr/>
            <p:nvPr/>
          </p:nvSpPr>
          <p:spPr>
            <a:xfrm>
              <a:off x="10770022" y="225340"/>
              <a:ext cx="935375" cy="44285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PCE</a:t>
              </a:r>
              <a:endParaRPr lang="en-US" dirty="0" smtClean="0"/>
            </a:p>
          </p:txBody>
        </p:sp>
        <p:cxnSp>
          <p:nvCxnSpPr>
            <p:cNvPr id="107" name="Straight Arrow Connector 106"/>
            <p:cNvCxnSpPr>
              <a:stCxn id="106" idx="2"/>
              <a:endCxn id="109" idx="1"/>
            </p:cNvCxnSpPr>
            <p:nvPr/>
          </p:nvCxnSpPr>
          <p:spPr>
            <a:xfrm>
              <a:off x="11237710" y="668197"/>
              <a:ext cx="8281" cy="762669"/>
            </a:xfrm>
            <a:prstGeom prst="straightConnector1">
              <a:avLst/>
            </a:prstGeom>
            <a:ln w="254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ectangle 107"/>
            <p:cNvSpPr/>
            <p:nvPr/>
          </p:nvSpPr>
          <p:spPr>
            <a:xfrm>
              <a:off x="8645982" y="1072756"/>
              <a:ext cx="3268058" cy="1442407"/>
            </a:xfrm>
            <a:prstGeom prst="rect">
              <a:avLst/>
            </a:prstGeom>
            <a:solidFill>
              <a:srgbClr val="FDBE24">
                <a:alpha val="20000"/>
              </a:srgbClr>
            </a:solidFill>
            <a:ln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09" name="Can 108"/>
            <p:cNvSpPr/>
            <p:nvPr/>
          </p:nvSpPr>
          <p:spPr>
            <a:xfrm>
              <a:off x="10711011" y="1430867"/>
              <a:ext cx="1069959" cy="905097"/>
            </a:xfrm>
            <a:prstGeom prst="can">
              <a:avLst/>
            </a:prstGeom>
            <a:solidFill>
              <a:srgbClr val="A88000"/>
            </a:solidFill>
            <a:ln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9706720" y="2335964"/>
              <a:ext cx="716143" cy="3503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</a:p>
          </p:txBody>
        </p:sp>
        <p:pic>
          <p:nvPicPr>
            <p:cNvPr id="114" name="Picture 5" descr="image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982" y="1090709"/>
              <a:ext cx="1418811" cy="590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cxnSp>
          <p:nvCxnSpPr>
            <p:cNvPr id="115" name="Elbow Connector 114"/>
            <p:cNvCxnSpPr>
              <a:stCxn id="110" idx="0"/>
              <a:endCxn id="109" idx="2"/>
            </p:cNvCxnSpPr>
            <p:nvPr/>
          </p:nvCxnSpPr>
          <p:spPr>
            <a:xfrm rot="5400000" flipH="1" flipV="1">
              <a:off x="10161628" y="1786581"/>
              <a:ext cx="452548" cy="646219"/>
            </a:xfrm>
            <a:prstGeom prst="bentConnector2">
              <a:avLst/>
            </a:prstGeom>
            <a:ln w="12700">
              <a:prstDash val="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Rectangle 116"/>
            <p:cNvSpPr/>
            <p:nvPr/>
          </p:nvSpPr>
          <p:spPr>
            <a:xfrm>
              <a:off x="10463110" y="897593"/>
              <a:ext cx="1368748" cy="35124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4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RESTCONF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10859398" y="1539968"/>
              <a:ext cx="756623" cy="795997"/>
              <a:chOff x="7520418" y="584205"/>
              <a:chExt cx="567467" cy="596998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7520418" y="738970"/>
                <a:ext cx="567467" cy="0"/>
              </a:xfrm>
              <a:prstGeom prst="line">
                <a:avLst/>
              </a:prstGeom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793963" y="584205"/>
                <a:ext cx="0" cy="596998"/>
              </a:xfrm>
              <a:prstGeom prst="line">
                <a:avLst/>
              </a:prstGeom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TextBox 117"/>
            <p:cNvSpPr txBox="1"/>
            <p:nvPr/>
          </p:nvSpPr>
          <p:spPr>
            <a:xfrm>
              <a:off x="10736608" y="1467192"/>
              <a:ext cx="102787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Node  LSPs</a:t>
              </a:r>
            </a:p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      x   ..,..,..</a:t>
              </a:r>
            </a:p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      y   ..,..,..</a:t>
              </a:r>
            </a:p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      z   ..,..,..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9359869" y="2836933"/>
              <a:ext cx="1405635" cy="2639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600" dirty="0"/>
                <a:t>LSPs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3034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1" y="1797051"/>
            <a:ext cx="6030440" cy="4224280"/>
          </a:xfrm>
        </p:spPr>
        <p:txBody>
          <a:bodyPr/>
          <a:lstStyle/>
          <a:p>
            <a:r>
              <a:rPr lang="en-US" dirty="0" smtClean="0"/>
              <a:t>PCE creates MPLS-TE Label Switched Paths on PCC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 modify LSP after setup or delete LSP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PCE-P LSPs (dynamic)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808849" y="3676119"/>
            <a:ext cx="9275673" cy="233909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0" lvl="1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RESTCONF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URL: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http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://localhost:8181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restconf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/operations/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network-topology-pcep: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add-lsp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(update-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lsp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 remove-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lsp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7376514" y="225340"/>
            <a:ext cx="4650221" cy="5522075"/>
            <a:chOff x="7376514" y="225340"/>
            <a:chExt cx="4650221" cy="5522075"/>
          </a:xfrm>
        </p:grpSpPr>
        <p:sp>
          <p:nvSpPr>
            <p:cNvPr id="154" name="Cloud 153"/>
            <p:cNvSpPr/>
            <p:nvPr/>
          </p:nvSpPr>
          <p:spPr>
            <a:xfrm>
              <a:off x="7376514" y="3315079"/>
              <a:ext cx="4650221" cy="2432336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155" name="Straight Connector 154"/>
            <p:cNvCxnSpPr>
              <a:stCxn id="163" idx="0"/>
              <a:endCxn id="169" idx="2"/>
            </p:cNvCxnSpPr>
            <p:nvPr/>
          </p:nvCxnSpPr>
          <p:spPr>
            <a:xfrm>
              <a:off x="8196865" y="4481147"/>
              <a:ext cx="1251185" cy="46108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63" idx="0"/>
              <a:endCxn id="165" idx="2"/>
            </p:cNvCxnSpPr>
            <p:nvPr/>
          </p:nvCxnSpPr>
          <p:spPr>
            <a:xfrm flipV="1">
              <a:off x="8196865" y="3976907"/>
              <a:ext cx="1251184" cy="5042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endCxn id="167" idx="2"/>
            </p:cNvCxnSpPr>
            <p:nvPr/>
          </p:nvCxnSpPr>
          <p:spPr>
            <a:xfrm>
              <a:off x="9448050" y="4942232"/>
              <a:ext cx="102433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6200000" flipH="1">
              <a:off x="9611669" y="3856444"/>
              <a:ext cx="1" cy="3272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67" idx="0"/>
              <a:endCxn id="171" idx="2"/>
            </p:cNvCxnSpPr>
            <p:nvPr/>
          </p:nvCxnSpPr>
          <p:spPr>
            <a:xfrm flipV="1">
              <a:off x="9958708" y="4192702"/>
              <a:ext cx="1560875" cy="74953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73" idx="0"/>
              <a:endCxn id="171" idx="2"/>
            </p:cNvCxnSpPr>
            <p:nvPr/>
          </p:nvCxnSpPr>
          <p:spPr>
            <a:xfrm>
              <a:off x="9775290" y="3749236"/>
              <a:ext cx="1744293" cy="4434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69" idx="0"/>
              <a:endCxn id="173" idx="2"/>
            </p:cNvCxnSpPr>
            <p:nvPr/>
          </p:nvCxnSpPr>
          <p:spPr>
            <a:xfrm flipV="1">
              <a:off x="8934374" y="3749236"/>
              <a:ext cx="1723612" cy="1192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5" idx="0"/>
              <a:endCxn id="167" idx="2"/>
            </p:cNvCxnSpPr>
            <p:nvPr/>
          </p:nvCxnSpPr>
          <p:spPr>
            <a:xfrm>
              <a:off x="8934373" y="3976907"/>
              <a:ext cx="1538012" cy="96532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Rectangle 162"/>
            <p:cNvSpPr/>
            <p:nvPr/>
          </p:nvSpPr>
          <p:spPr>
            <a:xfrm rot="16200000">
              <a:off x="8223161" y="4224310"/>
              <a:ext cx="461084" cy="5136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8280170" y="4516438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 rot="16200000">
              <a:off x="8960669" y="3720070"/>
              <a:ext cx="461084" cy="5136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9017680" y="4020065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67" name="Rectangle 166"/>
            <p:cNvSpPr/>
            <p:nvPr/>
          </p:nvSpPr>
          <p:spPr>
            <a:xfrm rot="16200000">
              <a:off x="9985004" y="4685395"/>
              <a:ext cx="461084" cy="513676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0036785" y="4985390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69" name="Rectangle 168"/>
            <p:cNvSpPr/>
            <p:nvPr/>
          </p:nvSpPr>
          <p:spPr>
            <a:xfrm rot="16200000">
              <a:off x="8960670" y="4685395"/>
              <a:ext cx="461084" cy="513676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9017679" y="4985390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 rot="16200000">
              <a:off x="11032203" y="3935864"/>
              <a:ext cx="461084" cy="5136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085520" y="4249569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73" name="Rectangle 172"/>
            <p:cNvSpPr/>
            <p:nvPr/>
          </p:nvSpPr>
          <p:spPr>
            <a:xfrm rot="16200000">
              <a:off x="9758423" y="3307889"/>
              <a:ext cx="916428" cy="882696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9869571" y="3844858"/>
              <a:ext cx="705137" cy="285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9869571" y="3382770"/>
              <a:ext cx="716143" cy="35032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 smtClean="0">
                  <a:solidFill>
                    <a:schemeClr val="accent1">
                      <a:lumMod val="50000"/>
                    </a:schemeClr>
                  </a:solidFill>
                </a:rPr>
                <a:t>BGP-LS</a:t>
              </a:r>
              <a:endParaRPr lang="en-US" sz="1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76" name="Straight Connector 175"/>
            <p:cNvCxnSpPr>
              <a:stCxn id="175" idx="2"/>
              <a:endCxn id="174" idx="0"/>
            </p:cNvCxnSpPr>
            <p:nvPr/>
          </p:nvCxnSpPr>
          <p:spPr>
            <a:xfrm flipH="1">
              <a:off x="10222141" y="3733095"/>
              <a:ext cx="5503" cy="11176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Rectangle 176"/>
            <p:cNvSpPr/>
            <p:nvPr/>
          </p:nvSpPr>
          <p:spPr>
            <a:xfrm>
              <a:off x="9028820" y="3813972"/>
              <a:ext cx="342863" cy="1481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  <a:endParaRPr lang="en-US" sz="7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8282270" y="4308222"/>
              <a:ext cx="342863" cy="1481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  <a:endParaRPr lang="en-US" sz="7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1088352" y="4048631"/>
              <a:ext cx="342863" cy="1481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  <a:endParaRPr lang="en-US" sz="7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80" name="Straight Connector 79"/>
            <p:cNvCxnSpPr>
              <a:endCxn id="177" idx="0"/>
            </p:cNvCxnSpPr>
            <p:nvPr/>
          </p:nvCxnSpPr>
          <p:spPr>
            <a:xfrm flipH="1">
              <a:off x="9200252" y="2686289"/>
              <a:ext cx="875681" cy="1127683"/>
            </a:xfrm>
            <a:prstGeom prst="straightConnector1">
              <a:avLst/>
            </a:prstGeom>
            <a:ln w="15875"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79"/>
            <p:cNvCxnSpPr>
              <a:stCxn id="187" idx="2"/>
              <a:endCxn id="179" idx="0"/>
            </p:cNvCxnSpPr>
            <p:nvPr/>
          </p:nvCxnSpPr>
          <p:spPr>
            <a:xfrm>
              <a:off x="10064792" y="2686289"/>
              <a:ext cx="1194992" cy="1362341"/>
            </a:xfrm>
            <a:prstGeom prst="straightConnector1">
              <a:avLst/>
            </a:prstGeom>
            <a:ln w="15875">
              <a:prstDash val="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79"/>
            <p:cNvCxnSpPr>
              <a:stCxn id="187" idx="2"/>
              <a:endCxn id="163" idx="3"/>
            </p:cNvCxnSpPr>
            <p:nvPr/>
          </p:nvCxnSpPr>
          <p:spPr>
            <a:xfrm flipH="1">
              <a:off x="8453703" y="2686289"/>
              <a:ext cx="1611089" cy="1564316"/>
            </a:xfrm>
            <a:prstGeom prst="straightConnector1">
              <a:avLst/>
            </a:prstGeom>
            <a:ln w="15875"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Rectangle 182"/>
            <p:cNvSpPr/>
            <p:nvPr/>
          </p:nvSpPr>
          <p:spPr>
            <a:xfrm>
              <a:off x="10770022" y="225340"/>
              <a:ext cx="935375" cy="44285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PCE</a:t>
              </a:r>
              <a:endParaRPr lang="en-US" dirty="0" smtClean="0"/>
            </a:p>
          </p:txBody>
        </p:sp>
        <p:cxnSp>
          <p:nvCxnSpPr>
            <p:cNvPr id="184" name="Straight Arrow Connector 183"/>
            <p:cNvCxnSpPr>
              <a:stCxn id="183" idx="2"/>
              <a:endCxn id="186" idx="1"/>
            </p:cNvCxnSpPr>
            <p:nvPr/>
          </p:nvCxnSpPr>
          <p:spPr>
            <a:xfrm>
              <a:off x="11237710" y="668197"/>
              <a:ext cx="8281" cy="762669"/>
            </a:xfrm>
            <a:prstGeom prst="straightConnector1">
              <a:avLst/>
            </a:prstGeom>
            <a:ln w="254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Rectangle 184"/>
            <p:cNvSpPr/>
            <p:nvPr/>
          </p:nvSpPr>
          <p:spPr>
            <a:xfrm>
              <a:off x="8645982" y="1072756"/>
              <a:ext cx="3268058" cy="1442407"/>
            </a:xfrm>
            <a:prstGeom prst="rect">
              <a:avLst/>
            </a:prstGeom>
            <a:solidFill>
              <a:srgbClr val="FDBE24">
                <a:alpha val="20000"/>
              </a:srgbClr>
            </a:solidFill>
            <a:ln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86" name="Can 185"/>
            <p:cNvSpPr/>
            <p:nvPr/>
          </p:nvSpPr>
          <p:spPr>
            <a:xfrm>
              <a:off x="10711011" y="1430867"/>
              <a:ext cx="1069959" cy="905097"/>
            </a:xfrm>
            <a:prstGeom prst="can">
              <a:avLst/>
            </a:prstGeom>
            <a:solidFill>
              <a:srgbClr val="A88000"/>
            </a:solidFill>
            <a:ln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9706720" y="2335964"/>
              <a:ext cx="716143" cy="3503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</a:p>
          </p:txBody>
        </p:sp>
        <p:pic>
          <p:nvPicPr>
            <p:cNvPr id="188" name="Picture 5" descr="image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982" y="1090709"/>
              <a:ext cx="1418811" cy="590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cxnSp>
          <p:nvCxnSpPr>
            <p:cNvPr id="189" name="Elbow Connector 188"/>
            <p:cNvCxnSpPr>
              <a:stCxn id="187" idx="0"/>
              <a:endCxn id="186" idx="2"/>
            </p:cNvCxnSpPr>
            <p:nvPr/>
          </p:nvCxnSpPr>
          <p:spPr>
            <a:xfrm rot="5400000" flipH="1" flipV="1">
              <a:off x="10161628" y="1786581"/>
              <a:ext cx="452548" cy="646219"/>
            </a:xfrm>
            <a:prstGeom prst="bentConnector2">
              <a:avLst/>
            </a:prstGeom>
            <a:ln w="12700">
              <a:prstDash val="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Rectangle 189"/>
            <p:cNvSpPr/>
            <p:nvPr/>
          </p:nvSpPr>
          <p:spPr>
            <a:xfrm>
              <a:off x="10463110" y="897593"/>
              <a:ext cx="1368748" cy="35124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4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RESTCONF</a:t>
              </a:r>
            </a:p>
          </p:txBody>
        </p:sp>
        <p:grpSp>
          <p:nvGrpSpPr>
            <p:cNvPr id="191" name="Group 190"/>
            <p:cNvGrpSpPr/>
            <p:nvPr/>
          </p:nvGrpSpPr>
          <p:grpSpPr>
            <a:xfrm>
              <a:off x="10859398" y="1539968"/>
              <a:ext cx="756623" cy="795997"/>
              <a:chOff x="7520418" y="584205"/>
              <a:chExt cx="567467" cy="596998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>
                <a:off x="7520418" y="738970"/>
                <a:ext cx="567467" cy="0"/>
              </a:xfrm>
              <a:prstGeom prst="line">
                <a:avLst/>
              </a:prstGeom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7793963" y="584205"/>
                <a:ext cx="0" cy="596998"/>
              </a:xfrm>
              <a:prstGeom prst="line">
                <a:avLst/>
              </a:prstGeom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2" name="TextBox 191"/>
            <p:cNvSpPr txBox="1"/>
            <p:nvPr/>
          </p:nvSpPr>
          <p:spPr>
            <a:xfrm>
              <a:off x="10736608" y="1467192"/>
              <a:ext cx="102787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Node  LSPs</a:t>
              </a:r>
            </a:p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      x   ..,..,..</a:t>
              </a:r>
            </a:p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      y   ..,..,..</a:t>
              </a:r>
            </a:p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      z   ..,..,..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9359869" y="2836933"/>
              <a:ext cx="1405635" cy="2639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600" dirty="0"/>
                <a:t>LSPs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1331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1" y="1797051"/>
            <a:ext cx="6030440" cy="4224280"/>
          </a:xfrm>
        </p:spPr>
        <p:txBody>
          <a:bodyPr/>
          <a:lstStyle/>
          <a:p>
            <a:r>
              <a:rPr lang="en-US" dirty="0" smtClean="0"/>
              <a:t>PCC delegates locally configured MPLS-TE LSP to PCE for path selection: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76179" indent="0">
              <a:buNone/>
            </a:pPr>
            <a:endParaRPr lang="en-US" dirty="0"/>
          </a:p>
          <a:p>
            <a:pPr>
              <a:spcBef>
                <a:spcPts val="3600"/>
              </a:spcBef>
            </a:pPr>
            <a:r>
              <a:rPr lang="en-US" dirty="0" smtClean="0"/>
              <a:t>Use update-</a:t>
            </a:r>
            <a:r>
              <a:rPr lang="en-US" dirty="0" err="1" smtClean="0"/>
              <a:t>lsp</a:t>
            </a:r>
            <a:r>
              <a:rPr lang="en-US" dirty="0" smtClean="0"/>
              <a:t> RPC to set path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PCE-P LSPs (delegated)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1185120" y="2755573"/>
            <a:ext cx="9275673" cy="2277543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interface tunnel-te1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 ipv4 unnumbered Loopback0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signalled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-name foo</a:t>
            </a: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!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onsolas"/>
              <a:cs typeface="Consolas"/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 destination 192.168.100.4</a:t>
            </a:r>
          </a:p>
          <a:p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pce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onsolas"/>
              <a:cs typeface="Consolas"/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 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/>
                <a:cs typeface="Consolas"/>
              </a:rPr>
              <a:t>delegation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onsolas"/>
              <a:cs typeface="Consolas"/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7376514" y="225340"/>
            <a:ext cx="4650221" cy="5522075"/>
            <a:chOff x="7376514" y="225340"/>
            <a:chExt cx="4650221" cy="5522075"/>
          </a:xfrm>
        </p:grpSpPr>
        <p:sp>
          <p:nvSpPr>
            <p:cNvPr id="154" name="Cloud 153"/>
            <p:cNvSpPr/>
            <p:nvPr/>
          </p:nvSpPr>
          <p:spPr>
            <a:xfrm>
              <a:off x="7376514" y="3315079"/>
              <a:ext cx="4650221" cy="2432336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155" name="Straight Connector 154"/>
            <p:cNvCxnSpPr>
              <a:stCxn id="163" idx="0"/>
              <a:endCxn id="169" idx="2"/>
            </p:cNvCxnSpPr>
            <p:nvPr/>
          </p:nvCxnSpPr>
          <p:spPr>
            <a:xfrm>
              <a:off x="8196865" y="4481147"/>
              <a:ext cx="1251185" cy="46108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63" idx="0"/>
              <a:endCxn id="165" idx="2"/>
            </p:cNvCxnSpPr>
            <p:nvPr/>
          </p:nvCxnSpPr>
          <p:spPr>
            <a:xfrm flipV="1">
              <a:off x="8196865" y="3976907"/>
              <a:ext cx="1251184" cy="5042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endCxn id="167" idx="2"/>
            </p:cNvCxnSpPr>
            <p:nvPr/>
          </p:nvCxnSpPr>
          <p:spPr>
            <a:xfrm>
              <a:off x="9448050" y="4942232"/>
              <a:ext cx="102433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6200000" flipH="1">
              <a:off x="9611669" y="3856444"/>
              <a:ext cx="1" cy="32724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67" idx="0"/>
              <a:endCxn id="171" idx="2"/>
            </p:cNvCxnSpPr>
            <p:nvPr/>
          </p:nvCxnSpPr>
          <p:spPr>
            <a:xfrm flipV="1">
              <a:off x="9958708" y="4192702"/>
              <a:ext cx="1560875" cy="74953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73" idx="0"/>
              <a:endCxn id="171" idx="2"/>
            </p:cNvCxnSpPr>
            <p:nvPr/>
          </p:nvCxnSpPr>
          <p:spPr>
            <a:xfrm>
              <a:off x="9775290" y="3749236"/>
              <a:ext cx="1744293" cy="4434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69" idx="0"/>
              <a:endCxn id="173" idx="2"/>
            </p:cNvCxnSpPr>
            <p:nvPr/>
          </p:nvCxnSpPr>
          <p:spPr>
            <a:xfrm flipV="1">
              <a:off x="8934374" y="3749236"/>
              <a:ext cx="1723612" cy="11929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5" idx="0"/>
              <a:endCxn id="167" idx="2"/>
            </p:cNvCxnSpPr>
            <p:nvPr/>
          </p:nvCxnSpPr>
          <p:spPr>
            <a:xfrm>
              <a:off x="8934373" y="3976907"/>
              <a:ext cx="1538012" cy="96532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Rectangle 162"/>
            <p:cNvSpPr/>
            <p:nvPr/>
          </p:nvSpPr>
          <p:spPr>
            <a:xfrm rot="16200000">
              <a:off x="8223161" y="4224310"/>
              <a:ext cx="461084" cy="5136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8280170" y="4516438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 rot="16200000">
              <a:off x="8960669" y="3720070"/>
              <a:ext cx="461084" cy="5136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9017680" y="4020065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67" name="Rectangle 166"/>
            <p:cNvSpPr/>
            <p:nvPr/>
          </p:nvSpPr>
          <p:spPr>
            <a:xfrm rot="16200000">
              <a:off x="9985004" y="4685395"/>
              <a:ext cx="461084" cy="513676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0036785" y="4985390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69" name="Rectangle 168"/>
            <p:cNvSpPr/>
            <p:nvPr/>
          </p:nvSpPr>
          <p:spPr>
            <a:xfrm rot="16200000">
              <a:off x="8960670" y="4685395"/>
              <a:ext cx="461084" cy="513676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9017679" y="4985390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 rot="16200000">
              <a:off x="11032203" y="3935864"/>
              <a:ext cx="461084" cy="51367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085520" y="4249569"/>
              <a:ext cx="347065" cy="135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73" name="Rectangle 172"/>
            <p:cNvSpPr/>
            <p:nvPr/>
          </p:nvSpPr>
          <p:spPr>
            <a:xfrm rot="16200000">
              <a:off x="9758423" y="3307889"/>
              <a:ext cx="916428" cy="882696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9869571" y="3844858"/>
              <a:ext cx="705137" cy="2857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MPLS</a:t>
              </a: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9869571" y="3382770"/>
              <a:ext cx="716143" cy="35032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 smtClean="0">
                  <a:solidFill>
                    <a:schemeClr val="accent1">
                      <a:lumMod val="50000"/>
                    </a:schemeClr>
                  </a:solidFill>
                </a:rPr>
                <a:t>BGP-LS</a:t>
              </a:r>
              <a:endParaRPr lang="en-US" sz="1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76" name="Straight Connector 175"/>
            <p:cNvCxnSpPr>
              <a:stCxn id="175" idx="2"/>
              <a:endCxn id="174" idx="0"/>
            </p:cNvCxnSpPr>
            <p:nvPr/>
          </p:nvCxnSpPr>
          <p:spPr>
            <a:xfrm flipH="1">
              <a:off x="10222141" y="3733095"/>
              <a:ext cx="5503" cy="11176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Rectangle 176"/>
            <p:cNvSpPr/>
            <p:nvPr/>
          </p:nvSpPr>
          <p:spPr>
            <a:xfrm>
              <a:off x="9028820" y="3813972"/>
              <a:ext cx="342863" cy="1481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  <a:endParaRPr lang="en-US" sz="7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8282270" y="4308222"/>
              <a:ext cx="342863" cy="1481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  <a:endParaRPr lang="en-US" sz="7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1088352" y="4048631"/>
              <a:ext cx="342863" cy="1481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  <a:endParaRPr lang="en-US" sz="7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80" name="Straight Connector 79"/>
            <p:cNvCxnSpPr>
              <a:endCxn id="177" idx="0"/>
            </p:cNvCxnSpPr>
            <p:nvPr/>
          </p:nvCxnSpPr>
          <p:spPr>
            <a:xfrm flipH="1">
              <a:off x="9200252" y="2686289"/>
              <a:ext cx="875681" cy="1127683"/>
            </a:xfrm>
            <a:prstGeom prst="straightConnector1">
              <a:avLst/>
            </a:prstGeom>
            <a:ln w="15875"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79"/>
            <p:cNvCxnSpPr>
              <a:stCxn id="187" idx="2"/>
              <a:endCxn id="179" idx="0"/>
            </p:cNvCxnSpPr>
            <p:nvPr/>
          </p:nvCxnSpPr>
          <p:spPr>
            <a:xfrm>
              <a:off x="10064792" y="2686289"/>
              <a:ext cx="1194992" cy="1362341"/>
            </a:xfrm>
            <a:prstGeom prst="straightConnector1">
              <a:avLst/>
            </a:prstGeom>
            <a:ln w="15875">
              <a:prstDash val="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79"/>
            <p:cNvCxnSpPr>
              <a:stCxn id="187" idx="2"/>
              <a:endCxn id="163" idx="3"/>
            </p:cNvCxnSpPr>
            <p:nvPr/>
          </p:nvCxnSpPr>
          <p:spPr>
            <a:xfrm flipH="1">
              <a:off x="8453703" y="2686289"/>
              <a:ext cx="1611089" cy="1564316"/>
            </a:xfrm>
            <a:prstGeom prst="straightConnector1">
              <a:avLst/>
            </a:prstGeom>
            <a:ln w="15875"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Rectangle 182"/>
            <p:cNvSpPr/>
            <p:nvPr/>
          </p:nvSpPr>
          <p:spPr>
            <a:xfrm>
              <a:off x="10770022" y="225340"/>
              <a:ext cx="935375" cy="44285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PCE</a:t>
              </a:r>
              <a:endParaRPr lang="en-US" dirty="0" smtClean="0"/>
            </a:p>
          </p:txBody>
        </p:sp>
        <p:cxnSp>
          <p:nvCxnSpPr>
            <p:cNvPr id="184" name="Straight Arrow Connector 183"/>
            <p:cNvCxnSpPr>
              <a:stCxn id="183" idx="2"/>
              <a:endCxn id="186" idx="1"/>
            </p:cNvCxnSpPr>
            <p:nvPr/>
          </p:nvCxnSpPr>
          <p:spPr>
            <a:xfrm>
              <a:off x="11237710" y="668197"/>
              <a:ext cx="8281" cy="762669"/>
            </a:xfrm>
            <a:prstGeom prst="straightConnector1">
              <a:avLst/>
            </a:prstGeom>
            <a:ln w="254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Rectangle 184"/>
            <p:cNvSpPr/>
            <p:nvPr/>
          </p:nvSpPr>
          <p:spPr>
            <a:xfrm>
              <a:off x="8645982" y="1072756"/>
              <a:ext cx="3268058" cy="1442407"/>
            </a:xfrm>
            <a:prstGeom prst="rect">
              <a:avLst/>
            </a:prstGeom>
            <a:solidFill>
              <a:srgbClr val="FDBE24">
                <a:alpha val="20000"/>
              </a:srgbClr>
            </a:solidFill>
            <a:ln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86" name="Can 185"/>
            <p:cNvSpPr/>
            <p:nvPr/>
          </p:nvSpPr>
          <p:spPr>
            <a:xfrm>
              <a:off x="10711011" y="1430867"/>
              <a:ext cx="1069959" cy="905097"/>
            </a:xfrm>
            <a:prstGeom prst="can">
              <a:avLst/>
            </a:prstGeom>
            <a:solidFill>
              <a:srgbClr val="A88000"/>
            </a:solidFill>
            <a:ln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9706720" y="2335964"/>
              <a:ext cx="716143" cy="3503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PCE-P</a:t>
              </a:r>
            </a:p>
          </p:txBody>
        </p:sp>
        <p:pic>
          <p:nvPicPr>
            <p:cNvPr id="188" name="Picture 5" descr="image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982" y="1090709"/>
              <a:ext cx="1418811" cy="590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cxnSp>
          <p:nvCxnSpPr>
            <p:cNvPr id="189" name="Elbow Connector 188"/>
            <p:cNvCxnSpPr>
              <a:stCxn id="187" idx="0"/>
              <a:endCxn id="186" idx="2"/>
            </p:cNvCxnSpPr>
            <p:nvPr/>
          </p:nvCxnSpPr>
          <p:spPr>
            <a:xfrm rot="5400000" flipH="1" flipV="1">
              <a:off x="10161628" y="1786581"/>
              <a:ext cx="452548" cy="646219"/>
            </a:xfrm>
            <a:prstGeom prst="bentConnector2">
              <a:avLst/>
            </a:prstGeom>
            <a:ln w="12700">
              <a:prstDash val="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Rectangle 189"/>
            <p:cNvSpPr/>
            <p:nvPr/>
          </p:nvSpPr>
          <p:spPr>
            <a:xfrm>
              <a:off x="10463110" y="897593"/>
              <a:ext cx="1368748" cy="35124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4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RESTCONF</a:t>
              </a:r>
            </a:p>
          </p:txBody>
        </p:sp>
        <p:grpSp>
          <p:nvGrpSpPr>
            <p:cNvPr id="191" name="Group 190"/>
            <p:cNvGrpSpPr/>
            <p:nvPr/>
          </p:nvGrpSpPr>
          <p:grpSpPr>
            <a:xfrm>
              <a:off x="10859398" y="1539968"/>
              <a:ext cx="756623" cy="795997"/>
              <a:chOff x="7520418" y="584205"/>
              <a:chExt cx="567467" cy="596998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>
                <a:off x="7520418" y="738970"/>
                <a:ext cx="567467" cy="0"/>
              </a:xfrm>
              <a:prstGeom prst="line">
                <a:avLst/>
              </a:prstGeom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7793963" y="584205"/>
                <a:ext cx="0" cy="596998"/>
              </a:xfrm>
              <a:prstGeom prst="line">
                <a:avLst/>
              </a:prstGeom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2" name="TextBox 191"/>
            <p:cNvSpPr txBox="1"/>
            <p:nvPr/>
          </p:nvSpPr>
          <p:spPr>
            <a:xfrm>
              <a:off x="10736608" y="1467192"/>
              <a:ext cx="102787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Node  LSPs</a:t>
              </a:r>
            </a:p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      x   ..,..,..</a:t>
              </a:r>
            </a:p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      y   ..,..,..</a:t>
              </a:r>
            </a:p>
            <a:p>
              <a:r>
                <a:rPr lang="en-US" sz="1300" dirty="0">
                  <a:solidFill>
                    <a:schemeClr val="accent1">
                      <a:lumMod val="50000"/>
                    </a:schemeClr>
                  </a:solidFill>
                </a:rPr>
                <a:t>      z   ..,..,..</a:t>
              </a: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9359869" y="2836933"/>
              <a:ext cx="1405635" cy="2639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600" dirty="0"/>
                <a:t>LSPs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92056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Demo: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BGP-LS/PCE-P &amp; 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5520" y="1971448"/>
            <a:ext cx="8032556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Use-Case:</a:t>
            </a:r>
            <a:br>
              <a:rPr lang="en-US" dirty="0" smtClean="0"/>
            </a:br>
            <a:r>
              <a:rPr lang="en-US" dirty="0" smtClean="0"/>
              <a:t>DDoS Mitigation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loud 63"/>
          <p:cNvSpPr/>
          <p:nvPr/>
        </p:nvSpPr>
        <p:spPr>
          <a:xfrm>
            <a:off x="7240812" y="3654059"/>
            <a:ext cx="4650221" cy="24323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2" y="1797051"/>
            <a:ext cx="6602597" cy="4224280"/>
          </a:xfrm>
        </p:spPr>
        <p:txBody>
          <a:bodyPr/>
          <a:lstStyle/>
          <a:p>
            <a:r>
              <a:rPr lang="en-US" b="1" dirty="0" smtClean="0"/>
              <a:t>IPv4/IPv6 Routes: </a:t>
            </a:r>
            <a:r>
              <a:rPr lang="en-US" dirty="0" smtClean="0"/>
              <a:t>inter-domain routes</a:t>
            </a:r>
          </a:p>
          <a:p>
            <a:r>
              <a:rPr lang="en-US" b="1" dirty="0" err="1" smtClean="0"/>
              <a:t>FlowSpec</a:t>
            </a:r>
            <a:r>
              <a:rPr lang="en-US" b="1" dirty="0" smtClean="0"/>
              <a:t> Routes: </a:t>
            </a:r>
            <a:r>
              <a:rPr lang="en-US" dirty="0" smtClean="0"/>
              <a:t>packet filters</a:t>
            </a:r>
          </a:p>
          <a:p>
            <a:r>
              <a:rPr lang="en-US" dirty="0" smtClean="0"/>
              <a:t>APP RIB is </a:t>
            </a:r>
            <a:r>
              <a:rPr lang="en-US" dirty="0" err="1" smtClean="0"/>
              <a:t>config</a:t>
            </a:r>
            <a:r>
              <a:rPr lang="en-US" dirty="0" smtClean="0"/>
              <a:t> (main RIB is operational)</a:t>
            </a:r>
          </a:p>
          <a:p>
            <a:pPr lvl="1"/>
            <a:r>
              <a:rPr lang="en-US" dirty="0" smtClean="0"/>
              <a:t>APP </a:t>
            </a:r>
            <a:r>
              <a:rPr lang="en-US" dirty="0" smtClean="0"/>
              <a:t>RIB </a:t>
            </a:r>
            <a:r>
              <a:rPr lang="en-US" dirty="0" smtClean="0"/>
              <a:t>is </a:t>
            </a:r>
            <a:r>
              <a:rPr lang="en-US" dirty="0" smtClean="0"/>
              <a:t>a special-case </a:t>
            </a:r>
            <a:r>
              <a:rPr lang="en-US" dirty="0" smtClean="0"/>
              <a:t>peer of the main RIB</a:t>
            </a:r>
          </a:p>
          <a:p>
            <a:pPr lvl="1"/>
            <a:r>
              <a:rPr lang="en-US" dirty="0" smtClean="0"/>
              <a:t>(like </a:t>
            </a:r>
            <a:r>
              <a:rPr lang="en-US" dirty="0" err="1" smtClean="0"/>
              <a:t>iBGP</a:t>
            </a:r>
            <a:r>
              <a:rPr lang="en-US" dirty="0" smtClean="0"/>
              <a:t> but routes are sent to </a:t>
            </a:r>
            <a:r>
              <a:rPr lang="en-US" dirty="0" err="1" smtClean="0"/>
              <a:t>iBGP</a:t>
            </a:r>
            <a:r>
              <a:rPr lang="en-US" dirty="0" smtClean="0"/>
              <a:t> peers)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Advertising BGP Routes</a:t>
            </a:r>
            <a:br>
              <a:rPr lang="en-US" dirty="0" smtClean="0"/>
            </a:br>
            <a:r>
              <a:rPr lang="en-US" dirty="0" smtClean="0"/>
              <a:t>(Application RIB)</a:t>
            </a:r>
            <a:endParaRPr lang="en-US" dirty="0"/>
          </a:p>
        </p:txBody>
      </p:sp>
      <p:cxnSp>
        <p:nvCxnSpPr>
          <p:cNvPr id="6" name="Straight Connector 5"/>
          <p:cNvCxnSpPr>
            <a:stCxn id="15" idx="0"/>
            <a:endCxn id="24" idx="2"/>
          </p:cNvCxnSpPr>
          <p:nvPr/>
        </p:nvCxnSpPr>
        <p:spPr>
          <a:xfrm>
            <a:off x="8172922" y="4826219"/>
            <a:ext cx="1251185" cy="4610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5" idx="0"/>
            <a:endCxn id="18" idx="2"/>
          </p:cNvCxnSpPr>
          <p:nvPr/>
        </p:nvCxnSpPr>
        <p:spPr>
          <a:xfrm flipV="1">
            <a:off x="8172921" y="4321979"/>
            <a:ext cx="1251184" cy="5042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21" idx="2"/>
          </p:cNvCxnSpPr>
          <p:nvPr/>
        </p:nvCxnSpPr>
        <p:spPr>
          <a:xfrm>
            <a:off x="9424107" y="5287304"/>
            <a:ext cx="102433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49" idx="0"/>
          </p:cNvCxnSpPr>
          <p:nvPr/>
        </p:nvCxnSpPr>
        <p:spPr>
          <a:xfrm flipV="1">
            <a:off x="9424105" y="3849016"/>
            <a:ext cx="327243" cy="5161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21" idx="0"/>
            <a:endCxn id="27" idx="2"/>
          </p:cNvCxnSpPr>
          <p:nvPr/>
        </p:nvCxnSpPr>
        <p:spPr>
          <a:xfrm flipV="1">
            <a:off x="9934765" y="4537773"/>
            <a:ext cx="1560875" cy="7495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9" idx="0"/>
            <a:endCxn id="27" idx="2"/>
          </p:cNvCxnSpPr>
          <p:nvPr/>
        </p:nvCxnSpPr>
        <p:spPr>
          <a:xfrm>
            <a:off x="9751349" y="3849015"/>
            <a:ext cx="1744292" cy="6887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4" idx="0"/>
            <a:endCxn id="49" idx="1"/>
          </p:cNvCxnSpPr>
          <p:nvPr/>
        </p:nvCxnSpPr>
        <p:spPr>
          <a:xfrm flipV="1">
            <a:off x="8910432" y="4307229"/>
            <a:ext cx="1282265" cy="9800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8" idx="0"/>
            <a:endCxn id="21" idx="2"/>
          </p:cNvCxnSpPr>
          <p:nvPr/>
        </p:nvCxnSpPr>
        <p:spPr>
          <a:xfrm>
            <a:off x="8910430" y="4321979"/>
            <a:ext cx="1538012" cy="9653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8172922" y="4595678"/>
            <a:ext cx="513676" cy="461084"/>
            <a:chOff x="6535343" y="1236087"/>
            <a:chExt cx="385257" cy="345813"/>
          </a:xfrm>
        </p:grpSpPr>
        <p:sp>
          <p:nvSpPr>
            <p:cNvPr id="15" name="Rectangle 14"/>
            <p:cNvSpPr/>
            <p:nvPr/>
          </p:nvSpPr>
          <p:spPr>
            <a:xfrm rot="16200000">
              <a:off x="6555065" y="1216365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597822" y="1435461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910430" y="4091438"/>
            <a:ext cx="513676" cy="461084"/>
            <a:chOff x="7194301" y="890275"/>
            <a:chExt cx="385257" cy="345813"/>
          </a:xfrm>
        </p:grpSpPr>
        <p:sp>
          <p:nvSpPr>
            <p:cNvPr id="18" name="Rectangle 17"/>
            <p:cNvSpPr/>
            <p:nvPr/>
          </p:nvSpPr>
          <p:spPr>
            <a:xfrm rot="16200000">
              <a:off x="7214023" y="870553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256781" y="1095549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9934766" y="5056763"/>
            <a:ext cx="513676" cy="461084"/>
            <a:chOff x="7824989" y="1581901"/>
            <a:chExt cx="385257" cy="345813"/>
          </a:xfrm>
        </p:grpSpPr>
        <p:sp>
          <p:nvSpPr>
            <p:cNvPr id="21" name="Rectangle 20"/>
            <p:cNvSpPr/>
            <p:nvPr/>
          </p:nvSpPr>
          <p:spPr>
            <a:xfrm rot="16200000">
              <a:off x="7844711" y="1562179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883547" y="1787175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 rot="16200000">
            <a:off x="8936727" y="5030467"/>
            <a:ext cx="461084" cy="513676"/>
          </a:xfrm>
          <a:prstGeom prst="rect">
            <a:avLst/>
          </a:prstGeom>
          <a:solidFill>
            <a:srgbClr val="36A4D7"/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8993737" y="5330462"/>
            <a:ext cx="347065" cy="135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700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0981965" y="4307233"/>
            <a:ext cx="513676" cy="461084"/>
            <a:chOff x="8484884" y="1236088"/>
            <a:chExt cx="385257" cy="345813"/>
          </a:xfrm>
        </p:grpSpPr>
        <p:sp>
          <p:nvSpPr>
            <p:cNvPr id="27" name="Rectangle 26"/>
            <p:cNvSpPr/>
            <p:nvPr/>
          </p:nvSpPr>
          <p:spPr>
            <a:xfrm rot="16200000">
              <a:off x="8504606" y="1216366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544594" y="1451645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 rot="16200000">
            <a:off x="9734482" y="3407667"/>
            <a:ext cx="916428" cy="882696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51" name="Rectangle 50"/>
          <p:cNvSpPr/>
          <p:nvPr/>
        </p:nvSpPr>
        <p:spPr>
          <a:xfrm>
            <a:off x="9845629" y="3478896"/>
            <a:ext cx="716143" cy="350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cxnSp>
        <p:nvCxnSpPr>
          <p:cNvPr id="74" name="Straight Connector 73"/>
          <p:cNvCxnSpPr>
            <a:endCxn id="15" idx="0"/>
          </p:cNvCxnSpPr>
          <p:nvPr/>
        </p:nvCxnSpPr>
        <p:spPr>
          <a:xfrm>
            <a:off x="7831667" y="4616050"/>
            <a:ext cx="341255" cy="2101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7" idx="0"/>
            <a:endCxn id="18" idx="0"/>
          </p:cNvCxnSpPr>
          <p:nvPr/>
        </p:nvCxnSpPr>
        <p:spPr>
          <a:xfrm flipV="1">
            <a:off x="8096603" y="4321979"/>
            <a:ext cx="813827" cy="3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9856635" y="3956214"/>
            <a:ext cx="705136" cy="2771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300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sp>
        <p:nvSpPr>
          <p:cNvPr id="67" name="Rectangle 66"/>
          <p:cNvSpPr/>
          <p:nvPr/>
        </p:nvSpPr>
        <p:spPr>
          <a:xfrm rot="5400000" flipH="1">
            <a:off x="7596318" y="4115765"/>
            <a:ext cx="524615" cy="47595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68" name="Rectangle 67"/>
          <p:cNvSpPr/>
          <p:nvPr/>
        </p:nvSpPr>
        <p:spPr>
          <a:xfrm flipH="1">
            <a:off x="7659618" y="4135558"/>
            <a:ext cx="386149" cy="2434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sp>
        <p:nvSpPr>
          <p:cNvPr id="84" name="Rectangle 83"/>
          <p:cNvSpPr/>
          <p:nvPr/>
        </p:nvSpPr>
        <p:spPr>
          <a:xfrm>
            <a:off x="7659618" y="4417657"/>
            <a:ext cx="386149" cy="135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700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cxnSp>
        <p:nvCxnSpPr>
          <p:cNvPr id="93" name="Straight Connector 79"/>
          <p:cNvCxnSpPr>
            <a:stCxn id="51" idx="1"/>
            <a:endCxn id="68" idx="0"/>
          </p:cNvCxnSpPr>
          <p:nvPr/>
        </p:nvCxnSpPr>
        <p:spPr>
          <a:xfrm flipH="1">
            <a:off x="7852692" y="3654059"/>
            <a:ext cx="1992936" cy="481499"/>
          </a:xfrm>
          <a:prstGeom prst="straightConnector1">
            <a:avLst/>
          </a:prstGeom>
          <a:ln w="15875">
            <a:prstDash val="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10770022" y="225341"/>
            <a:ext cx="935375" cy="44285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dirty="0" smtClean="0"/>
              <a:t>App</a:t>
            </a:r>
          </a:p>
        </p:txBody>
      </p:sp>
      <p:cxnSp>
        <p:nvCxnSpPr>
          <p:cNvPr id="108" name="Straight Arrow Connector 107"/>
          <p:cNvCxnSpPr>
            <a:stCxn id="107" idx="2"/>
            <a:endCxn id="110" idx="1"/>
          </p:cNvCxnSpPr>
          <p:nvPr/>
        </p:nvCxnSpPr>
        <p:spPr>
          <a:xfrm>
            <a:off x="11237710" y="668198"/>
            <a:ext cx="8281" cy="981717"/>
          </a:xfrm>
          <a:prstGeom prst="straightConnector1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7965533" y="1072756"/>
            <a:ext cx="3948507" cy="1442407"/>
          </a:xfrm>
          <a:prstGeom prst="rect">
            <a:avLst/>
          </a:prstGeom>
          <a:solidFill>
            <a:srgbClr val="FDBE24">
              <a:alpha val="20000"/>
            </a:srgb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/>
          <a:lstStyle/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0" name="Can 109"/>
          <p:cNvSpPr/>
          <p:nvPr/>
        </p:nvSpPr>
        <p:spPr>
          <a:xfrm>
            <a:off x="10711011" y="1649916"/>
            <a:ext cx="1069959" cy="686049"/>
          </a:xfrm>
          <a:prstGeom prst="can">
            <a:avLst/>
          </a:prstGeom>
          <a:solidFill>
            <a:srgbClr val="A88000"/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111" name="Rectangle 110"/>
          <p:cNvSpPr/>
          <p:nvPr/>
        </p:nvSpPr>
        <p:spPr>
          <a:xfrm>
            <a:off x="8187314" y="2277013"/>
            <a:ext cx="716143" cy="350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pic>
        <p:nvPicPr>
          <p:cNvPr id="114" name="Picture 5" descr="im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981" y="1090710"/>
            <a:ext cx="1418811" cy="59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115" name="Elbow Connector 114"/>
          <p:cNvCxnSpPr>
            <a:stCxn id="111" idx="0"/>
          </p:cNvCxnSpPr>
          <p:nvPr/>
        </p:nvCxnSpPr>
        <p:spPr>
          <a:xfrm rot="5400000" flipH="1" flipV="1">
            <a:off x="8743418" y="1807151"/>
            <a:ext cx="271831" cy="667895"/>
          </a:xfrm>
          <a:prstGeom prst="bentConnector2">
            <a:avLst/>
          </a:prstGeom>
          <a:ln w="12700"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10463110" y="897593"/>
            <a:ext cx="1368748" cy="351240"/>
          </a:xfrm>
          <a:prstGeom prst="rect">
            <a:avLst/>
          </a:prstGeom>
          <a:solidFill>
            <a:schemeClr val="accent6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RESTCONF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0797398" y="1885403"/>
            <a:ext cx="901643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App RIB</a:t>
            </a:r>
          </a:p>
        </p:txBody>
      </p:sp>
      <p:cxnSp>
        <p:nvCxnSpPr>
          <p:cNvPr id="134" name="Elbow Connector 133"/>
          <p:cNvCxnSpPr>
            <a:stCxn id="49" idx="3"/>
            <a:endCxn id="111" idx="2"/>
          </p:cNvCxnSpPr>
          <p:nvPr/>
        </p:nvCxnSpPr>
        <p:spPr>
          <a:xfrm rot="16200000" flipV="1">
            <a:off x="8987310" y="2185415"/>
            <a:ext cx="763463" cy="1647310"/>
          </a:xfrm>
          <a:prstGeom prst="bentConnector3">
            <a:avLst>
              <a:gd name="adj1" fmla="val 50000"/>
            </a:avLst>
          </a:prstGeom>
          <a:ln w="12700"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Can 49"/>
          <p:cNvSpPr/>
          <p:nvPr/>
        </p:nvSpPr>
        <p:spPr>
          <a:xfrm>
            <a:off x="9225743" y="1657497"/>
            <a:ext cx="1069959" cy="686049"/>
          </a:xfrm>
          <a:prstGeom prst="can">
            <a:avLst/>
          </a:prstGeom>
          <a:solidFill>
            <a:srgbClr val="A88000"/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9321687" y="1859565"/>
            <a:ext cx="914367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BGP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RIB</a:t>
            </a:r>
          </a:p>
        </p:txBody>
      </p:sp>
      <p:cxnSp>
        <p:nvCxnSpPr>
          <p:cNvPr id="53" name="Elbow Connector 52"/>
          <p:cNvCxnSpPr>
            <a:endCxn id="110" idx="2"/>
          </p:cNvCxnSpPr>
          <p:nvPr/>
        </p:nvCxnSpPr>
        <p:spPr>
          <a:xfrm>
            <a:off x="10316201" y="1982902"/>
            <a:ext cx="394810" cy="10039"/>
          </a:xfrm>
          <a:prstGeom prst="bentConnector3">
            <a:avLst>
              <a:gd name="adj1" fmla="val 50000"/>
            </a:avLst>
          </a:prstGeom>
          <a:ln w="12700"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5697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1" y="1797052"/>
            <a:ext cx="11345175" cy="661840"/>
          </a:xfrm>
        </p:spPr>
        <p:txBody>
          <a:bodyPr numCol="1"/>
          <a:lstStyle/>
          <a:p>
            <a:pPr marL="76179" indent="0">
              <a:buNone/>
            </a:pPr>
            <a:r>
              <a:rPr lang="en-US" dirty="0" smtClean="0"/>
              <a:t>RFC5575 - Similar to </a:t>
            </a:r>
            <a:r>
              <a:rPr lang="en-US" dirty="0" err="1" smtClean="0"/>
              <a:t>OpenFlow</a:t>
            </a:r>
            <a:r>
              <a:rPr lang="en-US" dirty="0" smtClean="0"/>
              <a:t> but uses BGP to distribute match/action rules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“Flows” (</a:t>
            </a:r>
            <a:r>
              <a:rPr lang="en-US" dirty="0" err="1" smtClean="0"/>
              <a:t>FlowSpec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583688" y="2458893"/>
            <a:ext cx="11036459" cy="4399108"/>
          </a:xfrm>
          <a:prstGeom prst="rect">
            <a:avLst/>
          </a:prstGeom>
        </p:spPr>
        <p:txBody>
          <a:bodyPr lIns="121890" tIns="60945" rIns="121890" bIns="60945" numCol="2">
            <a:noAutofit/>
          </a:bodyPr>
          <a:lstStyle>
            <a:lvl1pPr marL="280928" indent="-223792" algn="l" defTabSz="684213" rtl="0" eaLnBrk="1" fontAlgn="base" hangingPunct="1">
              <a:lnSpc>
                <a:spcPct val="95000"/>
              </a:lnSpc>
              <a:spcBef>
                <a:spcPts val="111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/>
              <a:buChar char="•"/>
              <a:defRPr lang="en-US" sz="2000" b="0" i="0" kern="1200">
                <a:solidFill>
                  <a:srgbClr val="676767"/>
                </a:solidFill>
                <a:latin typeface="+mn-lt"/>
                <a:ea typeface="ＭＳ Ｐゴシック" charset="0"/>
                <a:cs typeface="CiscoSans ExtraLight"/>
              </a:defRPr>
            </a:lvl1pPr>
            <a:lvl2pPr marL="507895" indent="-215855" algn="l" defTabSz="684213" rtl="0" eaLnBrk="1" fontAlgn="base" hangingPunct="1">
              <a:lnSpc>
                <a:spcPct val="95000"/>
              </a:lnSpc>
              <a:spcBef>
                <a:spcPts val="45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/>
              <a:buChar char="•"/>
              <a:defRPr lang="en-US" sz="1800" b="0" i="0" kern="1200">
                <a:solidFill>
                  <a:srgbClr val="676767"/>
                </a:solidFill>
                <a:latin typeface="+mn-lt"/>
                <a:ea typeface="ＭＳ Ｐゴシック" charset="0"/>
                <a:cs typeface="CiscoSans ExtraLight"/>
              </a:defRPr>
            </a:lvl2pPr>
            <a:lvl3pPr marL="747558" indent="-171415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/>
              <a:buChar char="•"/>
              <a:defRPr lang="en-US" sz="1600" b="0" i="0" kern="1200">
                <a:solidFill>
                  <a:srgbClr val="676767"/>
                </a:solidFill>
                <a:latin typeface="+mn-lt"/>
                <a:ea typeface="ＭＳ Ｐゴシック" charset="0"/>
                <a:cs typeface="CiscoSans ExtraLight"/>
              </a:defRPr>
            </a:lvl3pPr>
            <a:lvl4pPr marL="911035" indent="-171415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/>
              <a:buChar char="•"/>
              <a:defRPr lang="en-US" sz="1400" b="0" i="0" kern="1200">
                <a:solidFill>
                  <a:srgbClr val="676767"/>
                </a:solidFill>
                <a:latin typeface="+mn-lt"/>
                <a:ea typeface="ＭＳ Ｐゴシック" charset="0"/>
                <a:cs typeface="CiscoSans ExtraLight"/>
              </a:defRPr>
            </a:lvl4pPr>
            <a:lvl5pPr marL="1082450" indent="-168240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/>
              <a:buChar char="•"/>
              <a:defRPr lang="en-US" sz="1200" b="0" i="0" kern="1200">
                <a:solidFill>
                  <a:srgbClr val="676767"/>
                </a:solidFill>
                <a:latin typeface="+mn-lt"/>
                <a:ea typeface="ＭＳ Ｐゴシック" charset="0"/>
                <a:cs typeface="CiscoSans ExtraLight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179" indent="0">
              <a:buNone/>
            </a:pPr>
            <a:r>
              <a:rPr lang="en-US" sz="2400" b="1" dirty="0" smtClean="0"/>
              <a:t>Matches</a:t>
            </a:r>
            <a:r>
              <a:rPr lang="en-US" sz="2400" dirty="0" smtClean="0"/>
              <a:t>:</a:t>
            </a:r>
          </a:p>
          <a:p>
            <a:pPr>
              <a:spcBef>
                <a:spcPts val="800"/>
              </a:spcBef>
            </a:pPr>
            <a:r>
              <a:rPr lang="en-US" dirty="0"/>
              <a:t>Source / Destination IP prefix</a:t>
            </a:r>
          </a:p>
          <a:p>
            <a:pPr>
              <a:spcBef>
                <a:spcPts val="800"/>
              </a:spcBef>
            </a:pPr>
            <a:r>
              <a:rPr lang="en-US" dirty="0"/>
              <a:t>IP Protocol</a:t>
            </a:r>
          </a:p>
          <a:p>
            <a:pPr>
              <a:spcBef>
                <a:spcPts val="800"/>
              </a:spcBef>
            </a:pPr>
            <a:r>
              <a:rPr lang="en-US" dirty="0"/>
              <a:t>Source / Destination TCP/UDP port</a:t>
            </a:r>
          </a:p>
          <a:p>
            <a:pPr>
              <a:spcBef>
                <a:spcPts val="800"/>
              </a:spcBef>
            </a:pPr>
            <a:r>
              <a:rPr lang="en-US" dirty="0"/>
              <a:t>ICMP Type / Code</a:t>
            </a:r>
          </a:p>
          <a:p>
            <a:pPr>
              <a:spcBef>
                <a:spcPts val="800"/>
              </a:spcBef>
            </a:pPr>
            <a:r>
              <a:rPr lang="en-US" dirty="0"/>
              <a:t>TCP Flags</a:t>
            </a:r>
          </a:p>
          <a:p>
            <a:pPr>
              <a:spcBef>
                <a:spcPts val="800"/>
              </a:spcBef>
            </a:pPr>
            <a:r>
              <a:rPr lang="en-US" dirty="0"/>
              <a:t>Packet Length</a:t>
            </a:r>
          </a:p>
          <a:p>
            <a:pPr>
              <a:spcBef>
                <a:spcPts val="800"/>
              </a:spcBef>
            </a:pPr>
            <a:r>
              <a:rPr lang="en-US" dirty="0"/>
              <a:t>DSCP Field</a:t>
            </a:r>
          </a:p>
          <a:p>
            <a:pPr>
              <a:spcBef>
                <a:spcPts val="800"/>
              </a:spcBef>
            </a:pPr>
            <a:r>
              <a:rPr lang="en-US" dirty="0"/>
              <a:t>Fragment (DF, </a:t>
            </a:r>
            <a:r>
              <a:rPr lang="en-US" dirty="0" err="1"/>
              <a:t>IsF</a:t>
            </a:r>
            <a:r>
              <a:rPr lang="en-US" dirty="0"/>
              <a:t>, FF, LF</a:t>
            </a:r>
            <a:r>
              <a:rPr lang="en-US" dirty="0" smtClean="0"/>
              <a:t>)</a:t>
            </a:r>
          </a:p>
          <a:p>
            <a:pPr>
              <a:spcBef>
                <a:spcPts val="800"/>
              </a:spcBef>
            </a:pPr>
            <a:endParaRPr lang="en-US" dirty="0" smtClean="0"/>
          </a:p>
          <a:p>
            <a:pPr>
              <a:spcBef>
                <a:spcPts val="800"/>
              </a:spcBef>
            </a:pPr>
            <a:endParaRPr lang="en-US" b="1" dirty="0" smtClean="0"/>
          </a:p>
          <a:p>
            <a:pPr marL="76179" indent="0">
              <a:spcBef>
                <a:spcPts val="800"/>
              </a:spcBef>
              <a:buNone/>
            </a:pPr>
            <a:r>
              <a:rPr lang="en-US" sz="2400" b="1" dirty="0" smtClean="0"/>
              <a:t>Actions</a:t>
            </a:r>
            <a:r>
              <a:rPr lang="en-US" dirty="0" smtClean="0"/>
              <a:t>:</a:t>
            </a:r>
          </a:p>
          <a:p>
            <a:pPr>
              <a:spcBef>
                <a:spcPts val="800"/>
              </a:spcBef>
            </a:pPr>
            <a:r>
              <a:rPr lang="en-US" dirty="0"/>
              <a:t>Rate limit</a:t>
            </a:r>
          </a:p>
          <a:p>
            <a:pPr>
              <a:spcBef>
                <a:spcPts val="800"/>
              </a:spcBef>
            </a:pPr>
            <a:r>
              <a:rPr lang="en-US" dirty="0"/>
              <a:t>Traffic sampling</a:t>
            </a:r>
          </a:p>
          <a:p>
            <a:pPr>
              <a:spcBef>
                <a:spcPts val="800"/>
              </a:spcBef>
            </a:pPr>
            <a:r>
              <a:rPr lang="en-US" dirty="0"/>
              <a:t>Redirection</a:t>
            </a:r>
          </a:p>
          <a:p>
            <a:pPr>
              <a:spcBef>
                <a:spcPts val="800"/>
              </a:spcBef>
            </a:pPr>
            <a:r>
              <a:rPr lang="en-US" dirty="0"/>
              <a:t>Traffic marking (DSCP)</a:t>
            </a:r>
          </a:p>
          <a:p>
            <a:pPr>
              <a:spcBef>
                <a:spcPts val="800"/>
              </a:spcBef>
            </a:pPr>
            <a:r>
              <a:rPr lang="en-US" dirty="0"/>
              <a:t>And more... (optional)</a:t>
            </a:r>
          </a:p>
          <a:p>
            <a:pPr>
              <a:spcBef>
                <a:spcPts val="800"/>
              </a:spcBef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597391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2" y="1797051"/>
            <a:ext cx="6602597" cy="4224280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dirty="0"/>
              <a:t>p</a:t>
            </a:r>
            <a:r>
              <a:rPr lang="en-US" dirty="0" smtClean="0"/>
              <a:t>oint 192.0.2.1/32 to null on all nodes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dirty="0"/>
              <a:t>t</a:t>
            </a:r>
            <a:r>
              <a:rPr lang="en-US" dirty="0" smtClean="0"/>
              <a:t>urn on </a:t>
            </a:r>
            <a:r>
              <a:rPr lang="en-US" dirty="0" err="1" smtClean="0"/>
              <a:t>uRPF</a:t>
            </a:r>
            <a:endParaRPr lang="en-US" dirty="0" smtClean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dirty="0" smtClean="0"/>
              <a:t>Advertise routes with next-hop of 192.0.2.1 to discard.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DDoS Mitigation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using </a:t>
            </a:r>
            <a:r>
              <a:rPr lang="en-US" dirty="0" err="1" smtClean="0"/>
              <a:t>uRPF</a:t>
            </a:r>
            <a:r>
              <a:rPr lang="en-US" dirty="0" smtClean="0"/>
              <a:t> and IPv4/IPv6</a:t>
            </a:r>
            <a:endParaRPr lang="en-US" dirty="0"/>
          </a:p>
        </p:txBody>
      </p:sp>
      <p:cxnSp>
        <p:nvCxnSpPr>
          <p:cNvPr id="9" name="Straight Connector 8"/>
          <p:cNvCxnSpPr>
            <a:stCxn id="55" idx="3"/>
            <a:endCxn id="58" idx="1"/>
          </p:cNvCxnSpPr>
          <p:nvPr/>
        </p:nvCxnSpPr>
        <p:spPr>
          <a:xfrm flipV="1">
            <a:off x="5378396" y="5595224"/>
            <a:ext cx="5430402" cy="588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6200000">
            <a:off x="9734482" y="3407667"/>
            <a:ext cx="916428" cy="882696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51" name="Rectangle 50"/>
          <p:cNvSpPr/>
          <p:nvPr/>
        </p:nvSpPr>
        <p:spPr>
          <a:xfrm>
            <a:off x="9845629" y="3478896"/>
            <a:ext cx="716143" cy="350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9856635" y="3956214"/>
            <a:ext cx="705136" cy="2771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300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cxnSp>
        <p:nvCxnSpPr>
          <p:cNvPr id="93" name="Straight Connector 79"/>
          <p:cNvCxnSpPr>
            <a:stCxn id="51" idx="1"/>
            <a:endCxn id="55" idx="0"/>
          </p:cNvCxnSpPr>
          <p:nvPr/>
        </p:nvCxnSpPr>
        <p:spPr>
          <a:xfrm flipH="1">
            <a:off x="4892310" y="3654059"/>
            <a:ext cx="4953319" cy="1740440"/>
          </a:xfrm>
          <a:prstGeom prst="straightConnector1">
            <a:avLst/>
          </a:prstGeom>
          <a:ln w="15875">
            <a:prstDash val="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10770022" y="225341"/>
            <a:ext cx="935375" cy="44285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dirty="0" smtClean="0"/>
              <a:t>App</a:t>
            </a:r>
          </a:p>
        </p:txBody>
      </p:sp>
      <p:cxnSp>
        <p:nvCxnSpPr>
          <p:cNvPr id="108" name="Straight Arrow Connector 107"/>
          <p:cNvCxnSpPr>
            <a:stCxn id="107" idx="2"/>
            <a:endCxn id="110" idx="1"/>
          </p:cNvCxnSpPr>
          <p:nvPr/>
        </p:nvCxnSpPr>
        <p:spPr>
          <a:xfrm>
            <a:off x="11237710" y="668198"/>
            <a:ext cx="8281" cy="981717"/>
          </a:xfrm>
          <a:prstGeom prst="straightConnector1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7965533" y="1072756"/>
            <a:ext cx="3948507" cy="1442407"/>
          </a:xfrm>
          <a:prstGeom prst="rect">
            <a:avLst/>
          </a:prstGeom>
          <a:solidFill>
            <a:srgbClr val="FDBE24">
              <a:alpha val="20000"/>
            </a:srgb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/>
          <a:lstStyle/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0" name="Can 109"/>
          <p:cNvSpPr/>
          <p:nvPr/>
        </p:nvSpPr>
        <p:spPr>
          <a:xfrm>
            <a:off x="10711011" y="1649916"/>
            <a:ext cx="1069959" cy="686049"/>
          </a:xfrm>
          <a:prstGeom prst="can">
            <a:avLst/>
          </a:prstGeom>
          <a:solidFill>
            <a:srgbClr val="A88000"/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111" name="Rectangle 110"/>
          <p:cNvSpPr/>
          <p:nvPr/>
        </p:nvSpPr>
        <p:spPr>
          <a:xfrm>
            <a:off x="8187314" y="2277013"/>
            <a:ext cx="716143" cy="350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pic>
        <p:nvPicPr>
          <p:cNvPr id="114" name="Picture 5" descr="im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981" y="1090710"/>
            <a:ext cx="1418811" cy="59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115" name="Elbow Connector 114"/>
          <p:cNvCxnSpPr>
            <a:stCxn id="111" idx="0"/>
          </p:cNvCxnSpPr>
          <p:nvPr/>
        </p:nvCxnSpPr>
        <p:spPr>
          <a:xfrm rot="5400000" flipH="1" flipV="1">
            <a:off x="8743418" y="1807151"/>
            <a:ext cx="271831" cy="667895"/>
          </a:xfrm>
          <a:prstGeom prst="bentConnector2">
            <a:avLst/>
          </a:prstGeom>
          <a:ln w="12700"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10463110" y="897593"/>
            <a:ext cx="1368748" cy="351240"/>
          </a:xfrm>
          <a:prstGeom prst="rect">
            <a:avLst/>
          </a:prstGeom>
          <a:solidFill>
            <a:schemeClr val="accent6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RESTCONF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0797398" y="1885403"/>
            <a:ext cx="901643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App RIB</a:t>
            </a:r>
          </a:p>
        </p:txBody>
      </p:sp>
      <p:cxnSp>
        <p:nvCxnSpPr>
          <p:cNvPr id="134" name="Elbow Connector 133"/>
          <p:cNvCxnSpPr>
            <a:stCxn id="49" idx="3"/>
            <a:endCxn id="111" idx="2"/>
          </p:cNvCxnSpPr>
          <p:nvPr/>
        </p:nvCxnSpPr>
        <p:spPr>
          <a:xfrm rot="16200000" flipV="1">
            <a:off x="8987310" y="2185415"/>
            <a:ext cx="763463" cy="1647310"/>
          </a:xfrm>
          <a:prstGeom prst="bentConnector3">
            <a:avLst>
              <a:gd name="adj1" fmla="val 50000"/>
            </a:avLst>
          </a:prstGeom>
          <a:ln w="12700"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Can 49"/>
          <p:cNvSpPr/>
          <p:nvPr/>
        </p:nvSpPr>
        <p:spPr>
          <a:xfrm>
            <a:off x="9225743" y="1657497"/>
            <a:ext cx="1069959" cy="686049"/>
          </a:xfrm>
          <a:prstGeom prst="can">
            <a:avLst/>
          </a:prstGeom>
          <a:solidFill>
            <a:srgbClr val="A88000"/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9321687" y="1859565"/>
            <a:ext cx="914367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BGP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RIB</a:t>
            </a:r>
          </a:p>
        </p:txBody>
      </p:sp>
      <p:cxnSp>
        <p:nvCxnSpPr>
          <p:cNvPr id="53" name="Elbow Connector 52"/>
          <p:cNvCxnSpPr>
            <a:endCxn id="110" idx="2"/>
          </p:cNvCxnSpPr>
          <p:nvPr/>
        </p:nvCxnSpPr>
        <p:spPr>
          <a:xfrm>
            <a:off x="10316201" y="1982902"/>
            <a:ext cx="394810" cy="10039"/>
          </a:xfrm>
          <a:prstGeom prst="bentConnector3">
            <a:avLst>
              <a:gd name="adj1" fmla="val 50000"/>
            </a:avLst>
          </a:prstGeom>
          <a:ln w="12700"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4406224" y="5394499"/>
            <a:ext cx="972172" cy="920626"/>
            <a:chOff x="5398462" y="5816234"/>
            <a:chExt cx="972172" cy="920626"/>
          </a:xfrm>
        </p:grpSpPr>
        <p:pic>
          <p:nvPicPr>
            <p:cNvPr id="55" name="Picture 2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8462" y="5816234"/>
              <a:ext cx="972172" cy="51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5519347" y="636752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0808798" y="5335636"/>
            <a:ext cx="972172" cy="920626"/>
            <a:chOff x="5398462" y="5816234"/>
            <a:chExt cx="972172" cy="920626"/>
          </a:xfrm>
        </p:grpSpPr>
        <p:pic>
          <p:nvPicPr>
            <p:cNvPr id="58" name="Picture 2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8462" y="5816234"/>
              <a:ext cx="972172" cy="51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" name="TextBox 58"/>
            <p:cNvSpPr txBox="1"/>
            <p:nvPr/>
          </p:nvSpPr>
          <p:spPr>
            <a:xfrm>
              <a:off x="5519347" y="636752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513001" y="5354388"/>
            <a:ext cx="972172" cy="920626"/>
            <a:chOff x="5398462" y="5816234"/>
            <a:chExt cx="972172" cy="920626"/>
          </a:xfrm>
        </p:grpSpPr>
        <p:pic>
          <p:nvPicPr>
            <p:cNvPr id="61" name="Picture 2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8462" y="5816234"/>
              <a:ext cx="972172" cy="51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5519347" y="636752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cxnSp>
        <p:nvCxnSpPr>
          <p:cNvPr id="63" name="Straight Connector 79"/>
          <p:cNvCxnSpPr>
            <a:endCxn id="58" idx="0"/>
          </p:cNvCxnSpPr>
          <p:nvPr/>
        </p:nvCxnSpPr>
        <p:spPr>
          <a:xfrm>
            <a:off x="10625717" y="3613948"/>
            <a:ext cx="669167" cy="1721688"/>
          </a:xfrm>
          <a:prstGeom prst="straightConnector1">
            <a:avLst/>
          </a:prstGeom>
          <a:ln w="15875">
            <a:prstDash val="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79"/>
          <p:cNvCxnSpPr>
            <a:stCxn id="51" idx="2"/>
            <a:endCxn id="61" idx="0"/>
          </p:cNvCxnSpPr>
          <p:nvPr/>
        </p:nvCxnSpPr>
        <p:spPr>
          <a:xfrm flipH="1">
            <a:off x="7999087" y="3829221"/>
            <a:ext cx="2204614" cy="1525167"/>
          </a:xfrm>
          <a:prstGeom prst="straightConnector1">
            <a:avLst/>
          </a:prstGeom>
          <a:ln w="15875">
            <a:prstDash val="dash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28556" y="5429310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192.168.101.1/32</a:t>
            </a:r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194329" y="418348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192.168.101.1/32 -&gt; 192.0.2.1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10203811" y="5929734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192.168.103.1/32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855079" y="5903922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192.0.2.1/32-&gt;null0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291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5520" y="1971448"/>
            <a:ext cx="8032556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Demo</a:t>
            </a:r>
            <a:br>
              <a:rPr lang="en-US" dirty="0" smtClean="0"/>
            </a:br>
            <a:r>
              <a:rPr lang="en-US" dirty="0" smtClean="0"/>
              <a:t>Advertising IPv4 Routes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1" y="2274049"/>
            <a:ext cx="11036459" cy="3421317"/>
          </a:xfrm>
        </p:spPr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err="1" smtClean="0"/>
              <a:t>Optimising</a:t>
            </a:r>
            <a:r>
              <a:rPr lang="en-US" dirty="0" smtClean="0"/>
              <a:t> Traffic using BGP-LS/PCE-P</a:t>
            </a:r>
            <a:endParaRPr lang="en-US" dirty="0" smtClean="0"/>
          </a:p>
          <a:p>
            <a:r>
              <a:rPr lang="en-US" dirty="0" smtClean="0"/>
              <a:t>Mitigating DDoS using BGP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408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506200" y="5978526"/>
            <a:ext cx="685800" cy="365125"/>
          </a:xfrm>
        </p:spPr>
        <p:txBody>
          <a:bodyPr/>
          <a:lstStyle/>
          <a:p>
            <a:pPr>
              <a:defRPr/>
            </a:pPr>
            <a:fld id="{AC13103E-4823-43ED-A96F-4511AE473A3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4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5520" y="1971448"/>
            <a:ext cx="8032556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BGP/PCE-P </a:t>
            </a:r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3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784816" y="3487583"/>
            <a:ext cx="4650221" cy="24323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cxnSp>
        <p:nvCxnSpPr>
          <p:cNvPr id="134" name="Straight Connector 133"/>
          <p:cNvCxnSpPr>
            <a:stCxn id="18" idx="3"/>
            <a:endCxn id="53" idx="1"/>
          </p:cNvCxnSpPr>
          <p:nvPr/>
        </p:nvCxnSpPr>
        <p:spPr>
          <a:xfrm flipV="1">
            <a:off x="2588730" y="3734508"/>
            <a:ext cx="689143" cy="1843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BGP/PCEP Overview</a:t>
            </a:r>
            <a:endParaRPr lang="en-US" dirty="0"/>
          </a:p>
        </p:txBody>
      </p:sp>
      <p:cxnSp>
        <p:nvCxnSpPr>
          <p:cNvPr id="6" name="Straight Connector 5"/>
          <p:cNvCxnSpPr>
            <a:stCxn id="104" idx="1"/>
          </p:cNvCxnSpPr>
          <p:nvPr/>
        </p:nvCxnSpPr>
        <p:spPr>
          <a:xfrm>
            <a:off x="1056656" y="4596286"/>
            <a:ext cx="1799696" cy="51845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99515" y="5345279"/>
            <a:ext cx="973924" cy="3293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170" idx="1"/>
          </p:cNvCxnSpPr>
          <p:nvPr/>
        </p:nvCxnSpPr>
        <p:spPr>
          <a:xfrm>
            <a:off x="2856352" y="4192569"/>
            <a:ext cx="1842625" cy="1476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168" idx="1"/>
          </p:cNvCxnSpPr>
          <p:nvPr/>
        </p:nvCxnSpPr>
        <p:spPr>
          <a:xfrm flipV="1">
            <a:off x="2856352" y="4597531"/>
            <a:ext cx="1842624" cy="5172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53" idx="2"/>
          </p:cNvCxnSpPr>
          <p:nvPr/>
        </p:nvCxnSpPr>
        <p:spPr>
          <a:xfrm flipV="1">
            <a:off x="2342676" y="3877376"/>
            <a:ext cx="1287765" cy="12373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8" idx="0"/>
          </p:cNvCxnSpPr>
          <p:nvPr/>
        </p:nvCxnSpPr>
        <p:spPr>
          <a:xfrm>
            <a:off x="2266996" y="4176763"/>
            <a:ext cx="1398299" cy="11348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2266995" y="3918871"/>
            <a:ext cx="643467" cy="515785"/>
            <a:chOff x="7194301" y="890275"/>
            <a:chExt cx="385257" cy="345813"/>
          </a:xfrm>
        </p:grpSpPr>
        <p:sp>
          <p:nvSpPr>
            <p:cNvPr id="18" name="Rectangle 17"/>
            <p:cNvSpPr/>
            <p:nvPr/>
          </p:nvSpPr>
          <p:spPr>
            <a:xfrm rot="16200000">
              <a:off x="7214023" y="870553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227482" y="976728"/>
              <a:ext cx="307547" cy="17290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 rot="16200000">
            <a:off x="3158290" y="3046236"/>
            <a:ext cx="933297" cy="8826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53" name="Rectangle 52"/>
          <p:cNvSpPr/>
          <p:nvPr/>
        </p:nvSpPr>
        <p:spPr>
          <a:xfrm>
            <a:off x="3277872" y="3591640"/>
            <a:ext cx="705137" cy="285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277872" y="3129552"/>
            <a:ext cx="716143" cy="350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cxnSp>
        <p:nvCxnSpPr>
          <p:cNvPr id="55" name="Straight Connector 54"/>
          <p:cNvCxnSpPr>
            <a:stCxn id="54" idx="2"/>
            <a:endCxn id="53" idx="0"/>
          </p:cNvCxnSpPr>
          <p:nvPr/>
        </p:nvCxnSpPr>
        <p:spPr>
          <a:xfrm flipH="1">
            <a:off x="3630442" y="3479878"/>
            <a:ext cx="5503" cy="1117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79"/>
          <p:cNvCxnSpPr>
            <a:stCxn id="178" idx="2"/>
            <a:endCxn id="54" idx="0"/>
          </p:cNvCxnSpPr>
          <p:nvPr/>
        </p:nvCxnSpPr>
        <p:spPr>
          <a:xfrm rot="5400000">
            <a:off x="6634538" y="-384625"/>
            <a:ext cx="515583" cy="6512770"/>
          </a:xfrm>
          <a:prstGeom prst="bentConnector3">
            <a:avLst>
              <a:gd name="adj1" fmla="val 65969"/>
            </a:avLst>
          </a:prstGeom>
          <a:ln w="15875">
            <a:solidFill>
              <a:schemeClr val="accent4">
                <a:lumMod val="50000"/>
              </a:schemeClr>
            </a:solidFill>
            <a:prstDash val="dash"/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0557987" y="4826530"/>
            <a:ext cx="637448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/>
              <a:t>Core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550558" y="4060796"/>
            <a:ext cx="652877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/>
              <a:t>Edge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53178" y="5578801"/>
            <a:ext cx="1550258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/>
              <a:t>Route Reflector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049552" y="4506290"/>
            <a:ext cx="637448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Core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263303" y="3836639"/>
            <a:ext cx="652877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Edge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614597" y="2917932"/>
            <a:ext cx="1550258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Route Reflector</a:t>
            </a:r>
          </a:p>
        </p:txBody>
      </p:sp>
      <p:sp>
        <p:nvSpPr>
          <p:cNvPr id="77" name="Cloud 76"/>
          <p:cNvSpPr/>
          <p:nvPr/>
        </p:nvSpPr>
        <p:spPr>
          <a:xfrm>
            <a:off x="8169076" y="3906725"/>
            <a:ext cx="1571261" cy="1184329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78" name="Cloud 77"/>
          <p:cNvSpPr/>
          <p:nvPr/>
        </p:nvSpPr>
        <p:spPr>
          <a:xfrm>
            <a:off x="6009263" y="5195862"/>
            <a:ext cx="1538732" cy="1171861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83" name="TextBox 82"/>
          <p:cNvSpPr txBox="1"/>
          <p:nvPr/>
        </p:nvSpPr>
        <p:spPr>
          <a:xfrm>
            <a:off x="8261543" y="5028472"/>
            <a:ext cx="652877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Edge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037875" y="4960896"/>
            <a:ext cx="652877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Edge</a:t>
            </a:r>
          </a:p>
        </p:txBody>
      </p:sp>
      <p:cxnSp>
        <p:nvCxnSpPr>
          <p:cNvPr id="93" name="Straight Connector 92"/>
          <p:cNvCxnSpPr/>
          <p:nvPr/>
        </p:nvCxnSpPr>
        <p:spPr>
          <a:xfrm>
            <a:off x="4631259" y="4356881"/>
            <a:ext cx="4332565" cy="389743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endCxn id="86" idx="2"/>
          </p:cNvCxnSpPr>
          <p:nvPr/>
        </p:nvCxnSpPr>
        <p:spPr>
          <a:xfrm>
            <a:off x="4978012" y="4561074"/>
            <a:ext cx="1479557" cy="1148005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6" idx="2"/>
          </p:cNvCxnSpPr>
          <p:nvPr/>
        </p:nvCxnSpPr>
        <p:spPr>
          <a:xfrm flipV="1">
            <a:off x="6457570" y="4588593"/>
            <a:ext cx="2214932" cy="1120487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 rot="16200000">
            <a:off x="6220127" y="5188477"/>
            <a:ext cx="485404" cy="7316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86" name="Rectangle 85"/>
          <p:cNvSpPr/>
          <p:nvPr/>
        </p:nvSpPr>
        <p:spPr>
          <a:xfrm>
            <a:off x="6210391" y="5394447"/>
            <a:ext cx="494356" cy="3146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900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cxnSp>
        <p:nvCxnSpPr>
          <p:cNvPr id="146" name="Straight Connector 79"/>
          <p:cNvCxnSpPr>
            <a:stCxn id="104" idx="3"/>
            <a:endCxn id="137" idx="2"/>
          </p:cNvCxnSpPr>
          <p:nvPr/>
        </p:nvCxnSpPr>
        <p:spPr>
          <a:xfrm rot="5400000" flipH="1" flipV="1">
            <a:off x="4383289" y="-721573"/>
            <a:ext cx="1425917" cy="8079182"/>
          </a:xfrm>
          <a:prstGeom prst="bentConnector3">
            <a:avLst>
              <a:gd name="adj1" fmla="val 90229"/>
            </a:avLst>
          </a:prstGeom>
          <a:ln w="15875">
            <a:solidFill>
              <a:schemeClr val="accent4">
                <a:lumMod val="50000"/>
              </a:schemeClr>
            </a:solidFill>
            <a:prstDash val="dash"/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6355259" y="2949598"/>
            <a:ext cx="3811294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en-US" sz="1600" b="1" dirty="0" smtClean="0"/>
              <a:t>Link-State</a:t>
            </a:r>
            <a:r>
              <a:rPr lang="en-US" sz="1600" b="1" dirty="0"/>
              <a:t>, </a:t>
            </a:r>
            <a:r>
              <a:rPr lang="en-US" sz="1600" b="1" dirty="0" smtClean="0"/>
              <a:t>IPv4, IPv6 and </a:t>
            </a:r>
            <a:r>
              <a:rPr lang="en-US" sz="1600" b="1" dirty="0" err="1" smtClean="0"/>
              <a:t>Flowspec</a:t>
            </a:r>
            <a:r>
              <a:rPr lang="en-US" sz="1600" b="1" dirty="0" smtClean="0"/>
              <a:t> routes</a:t>
            </a:r>
            <a:endParaRPr lang="en-US" sz="1600" b="1" dirty="0"/>
          </a:p>
        </p:txBody>
      </p:sp>
      <p:sp>
        <p:nvSpPr>
          <p:cNvPr id="149" name="TextBox 148"/>
          <p:cNvSpPr txBox="1"/>
          <p:nvPr/>
        </p:nvSpPr>
        <p:spPr>
          <a:xfrm>
            <a:off x="1081745" y="2365883"/>
            <a:ext cx="1908329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en-US" sz="1600" b="1" dirty="0"/>
              <a:t>MPLS LSPs via PCEP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99364" y="3648236"/>
            <a:ext cx="652877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r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Edge</a:t>
            </a:r>
          </a:p>
        </p:txBody>
      </p:sp>
      <p:cxnSp>
        <p:nvCxnSpPr>
          <p:cNvPr id="96" name="Straight Connector 95"/>
          <p:cNvCxnSpPr>
            <a:stCxn id="104" idx="2"/>
            <a:endCxn id="18" idx="0"/>
          </p:cNvCxnSpPr>
          <p:nvPr/>
        </p:nvCxnSpPr>
        <p:spPr>
          <a:xfrm flipV="1">
            <a:off x="1422494" y="4176764"/>
            <a:ext cx="844503" cy="1368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 rot="16200000">
            <a:off x="8429800" y="4390316"/>
            <a:ext cx="485404" cy="7316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12" name="Rectangle 111"/>
          <p:cNvSpPr/>
          <p:nvPr/>
        </p:nvSpPr>
        <p:spPr>
          <a:xfrm>
            <a:off x="8420064" y="4596286"/>
            <a:ext cx="494356" cy="3146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900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sp>
        <p:nvSpPr>
          <p:cNvPr id="104" name="Rectangle 103"/>
          <p:cNvSpPr/>
          <p:nvPr/>
        </p:nvSpPr>
        <p:spPr>
          <a:xfrm rot="16200000">
            <a:off x="774001" y="3947793"/>
            <a:ext cx="565309" cy="7316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05" name="Rectangle 104"/>
          <p:cNvSpPr/>
          <p:nvPr/>
        </p:nvSpPr>
        <p:spPr>
          <a:xfrm>
            <a:off x="804217" y="4085690"/>
            <a:ext cx="494356" cy="2279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PCE-P</a:t>
            </a:r>
            <a:endParaRPr lang="en-US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804217" y="4352898"/>
            <a:ext cx="494356" cy="208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grpSp>
        <p:nvGrpSpPr>
          <p:cNvPr id="141" name="Group 140"/>
          <p:cNvGrpSpPr/>
          <p:nvPr/>
        </p:nvGrpSpPr>
        <p:grpSpPr>
          <a:xfrm>
            <a:off x="2342676" y="4960896"/>
            <a:ext cx="643467" cy="515785"/>
            <a:chOff x="7194301" y="890275"/>
            <a:chExt cx="385257" cy="345813"/>
          </a:xfrm>
        </p:grpSpPr>
        <p:sp>
          <p:nvSpPr>
            <p:cNvPr id="150" name="Rectangle 149"/>
            <p:cNvSpPr/>
            <p:nvPr/>
          </p:nvSpPr>
          <p:spPr>
            <a:xfrm rot="16200000">
              <a:off x="7214023" y="870553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227482" y="976728"/>
              <a:ext cx="307547" cy="17290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sp>
        <p:nvSpPr>
          <p:cNvPr id="158" name="Rectangle 157"/>
          <p:cNvSpPr/>
          <p:nvPr/>
        </p:nvSpPr>
        <p:spPr>
          <a:xfrm rot="16200000">
            <a:off x="3366613" y="5215593"/>
            <a:ext cx="565309" cy="7316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59" name="Rectangle 158"/>
          <p:cNvSpPr/>
          <p:nvPr/>
        </p:nvSpPr>
        <p:spPr>
          <a:xfrm>
            <a:off x="3396829" y="5353490"/>
            <a:ext cx="494356" cy="2279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</a:rPr>
              <a:t>PCE-P</a:t>
            </a:r>
            <a:endParaRPr lang="en-US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396829" y="5620698"/>
            <a:ext cx="494356" cy="208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grpSp>
        <p:nvGrpSpPr>
          <p:cNvPr id="167" name="Group 166"/>
          <p:cNvGrpSpPr/>
          <p:nvPr/>
        </p:nvGrpSpPr>
        <p:grpSpPr>
          <a:xfrm>
            <a:off x="4585576" y="4171522"/>
            <a:ext cx="731675" cy="565309"/>
            <a:chOff x="8484884" y="1085952"/>
            <a:chExt cx="385257" cy="49595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69" name="Rectangle 168"/>
            <p:cNvSpPr/>
            <p:nvPr/>
          </p:nvSpPr>
          <p:spPr>
            <a:xfrm rot="16200000">
              <a:off x="8429538" y="1141298"/>
              <a:ext cx="495950" cy="38525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8544594" y="1133952"/>
              <a:ext cx="260299" cy="199973"/>
            </a:xfrm>
            <a:prstGeom prst="rect">
              <a:avLst/>
            </a:prstGeom>
            <a:grpFill/>
            <a:ln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>
                  <a:solidFill>
                    <a:schemeClr val="accent1">
                      <a:lumMod val="50000"/>
                    </a:schemeClr>
                  </a:solidFill>
                </a:rPr>
                <a:t>BGP</a:t>
              </a: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4698976" y="4493443"/>
            <a:ext cx="494356" cy="208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cxnSp>
        <p:nvCxnSpPr>
          <p:cNvPr id="82" name="Straight Connector 10"/>
          <p:cNvCxnSpPr>
            <a:stCxn id="170" idx="3"/>
            <a:endCxn id="112" idx="0"/>
          </p:cNvCxnSpPr>
          <p:nvPr/>
        </p:nvCxnSpPr>
        <p:spPr>
          <a:xfrm>
            <a:off x="5193333" y="4340206"/>
            <a:ext cx="3473911" cy="256080"/>
          </a:xfrm>
          <a:prstGeom prst="bentConnector2">
            <a:avLst/>
          </a:prstGeom>
          <a:ln w="19050">
            <a:solidFill>
              <a:schemeClr val="tx1"/>
            </a:solidFill>
            <a:prstDash val="sysDash"/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87873" y="3344597"/>
            <a:ext cx="984003" cy="847972"/>
          </a:xfrm>
          <a:prstGeom prst="bentConnector2">
            <a:avLst/>
          </a:prstGeom>
          <a:ln w="19050">
            <a:solidFill>
              <a:schemeClr val="tx1"/>
            </a:solidFill>
            <a:prstDash val="sysDash"/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 rot="16200000">
            <a:off x="11240962" y="3913338"/>
            <a:ext cx="565311" cy="64657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83" name="Rectangle 182"/>
          <p:cNvSpPr/>
          <p:nvPr/>
        </p:nvSpPr>
        <p:spPr>
          <a:xfrm>
            <a:off x="11300542" y="4008682"/>
            <a:ext cx="436857" cy="2279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11300541" y="4275891"/>
            <a:ext cx="436856" cy="2081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grpSp>
        <p:nvGrpSpPr>
          <p:cNvPr id="184" name="Group 183"/>
          <p:cNvGrpSpPr/>
          <p:nvPr/>
        </p:nvGrpSpPr>
        <p:grpSpPr>
          <a:xfrm>
            <a:off x="11203435" y="4716435"/>
            <a:ext cx="643467" cy="515785"/>
            <a:chOff x="7194301" y="890275"/>
            <a:chExt cx="385257" cy="345813"/>
          </a:xfrm>
        </p:grpSpPr>
        <p:sp>
          <p:nvSpPr>
            <p:cNvPr id="185" name="Rectangle 184"/>
            <p:cNvSpPr/>
            <p:nvPr/>
          </p:nvSpPr>
          <p:spPr>
            <a:xfrm rot="16200000">
              <a:off x="7214023" y="870553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7227482" y="976728"/>
              <a:ext cx="307547" cy="17290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sp>
        <p:nvSpPr>
          <p:cNvPr id="188" name="Rectangle 187"/>
          <p:cNvSpPr/>
          <p:nvPr/>
        </p:nvSpPr>
        <p:spPr>
          <a:xfrm rot="16200000">
            <a:off x="11181581" y="5423745"/>
            <a:ext cx="740669" cy="6647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189" name="Rectangle 188"/>
          <p:cNvSpPr/>
          <p:nvPr/>
        </p:nvSpPr>
        <p:spPr>
          <a:xfrm>
            <a:off x="11290555" y="5838684"/>
            <a:ext cx="531008" cy="2267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11290555" y="5471969"/>
            <a:ext cx="539296" cy="2780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cxnSp>
        <p:nvCxnSpPr>
          <p:cNvPr id="191" name="Straight Connector 190"/>
          <p:cNvCxnSpPr>
            <a:stCxn id="190" idx="2"/>
            <a:endCxn id="189" idx="0"/>
          </p:cNvCxnSpPr>
          <p:nvPr/>
        </p:nvCxnSpPr>
        <p:spPr>
          <a:xfrm flipH="1">
            <a:off x="11556060" y="5749989"/>
            <a:ext cx="4144" cy="8869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10770022" y="225341"/>
            <a:ext cx="935375" cy="44285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en-US" dirty="0" smtClean="0"/>
              <a:t>App</a:t>
            </a:r>
          </a:p>
        </p:txBody>
      </p:sp>
      <p:cxnSp>
        <p:nvCxnSpPr>
          <p:cNvPr id="133" name="Straight Arrow Connector 132"/>
          <p:cNvCxnSpPr>
            <a:stCxn id="132" idx="2"/>
            <a:endCxn id="136" idx="1"/>
          </p:cNvCxnSpPr>
          <p:nvPr/>
        </p:nvCxnSpPr>
        <p:spPr>
          <a:xfrm>
            <a:off x="11237710" y="668198"/>
            <a:ext cx="8281" cy="981717"/>
          </a:xfrm>
          <a:prstGeom prst="straightConnector1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8645981" y="1072756"/>
            <a:ext cx="3268059" cy="1442407"/>
          </a:xfrm>
          <a:prstGeom prst="rect">
            <a:avLst/>
          </a:prstGeom>
          <a:solidFill>
            <a:srgbClr val="FDBE24">
              <a:alpha val="20000"/>
            </a:srgb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t"/>
          <a:lstStyle/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6" name="Can 135"/>
          <p:cNvSpPr/>
          <p:nvPr/>
        </p:nvSpPr>
        <p:spPr>
          <a:xfrm>
            <a:off x="10711011" y="1649916"/>
            <a:ext cx="1069959" cy="686049"/>
          </a:xfrm>
          <a:prstGeom prst="can">
            <a:avLst/>
          </a:prstGeom>
          <a:solidFill>
            <a:srgbClr val="A88000"/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137" name="Rectangle 136"/>
          <p:cNvSpPr/>
          <p:nvPr/>
        </p:nvSpPr>
        <p:spPr>
          <a:xfrm>
            <a:off x="8777766" y="2254734"/>
            <a:ext cx="716143" cy="3503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PCE-P</a:t>
            </a:r>
          </a:p>
        </p:txBody>
      </p:sp>
      <p:pic>
        <p:nvPicPr>
          <p:cNvPr id="142" name="Picture 5" descr="ima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981" y="1090710"/>
            <a:ext cx="1418811" cy="59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53" name="Rectangle 152"/>
          <p:cNvSpPr/>
          <p:nvPr/>
        </p:nvSpPr>
        <p:spPr>
          <a:xfrm>
            <a:off x="10463110" y="897593"/>
            <a:ext cx="1368748" cy="3512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RESTCONF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9790642" y="2263644"/>
            <a:ext cx="716143" cy="350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10667440" y="1823289"/>
            <a:ext cx="1033690" cy="36932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en-US" sz="1600" b="1" dirty="0"/>
              <a:t>Topology</a:t>
            </a:r>
          </a:p>
        </p:txBody>
      </p:sp>
    </p:spTree>
    <p:extLst>
      <p:ext uri="{BB962C8B-B14F-4D97-AF65-F5344CB8AC3E}">
        <p14:creationId xmlns:p14="http://schemas.microsoft.com/office/powerpoint/2010/main" val="41714306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1" y="1597982"/>
            <a:ext cx="11036459" cy="3074336"/>
          </a:xfrm>
        </p:spPr>
        <p:txBody>
          <a:bodyPr/>
          <a:lstStyle/>
          <a:p>
            <a:r>
              <a:rPr lang="en-US" b="1" dirty="0" err="1" smtClean="0"/>
              <a:t>LinkState</a:t>
            </a:r>
            <a:r>
              <a:rPr lang="en-US" b="1" dirty="0" smtClean="0"/>
              <a:t>: “</a:t>
            </a:r>
            <a:r>
              <a:rPr lang="en-US" dirty="0" smtClean="0"/>
              <a:t>I</a:t>
            </a:r>
            <a:r>
              <a:rPr lang="en-US" dirty="0" smtClean="0"/>
              <a:t>ntra-Domain Routes”</a:t>
            </a:r>
            <a:endParaRPr lang="en-US" dirty="0" smtClean="0"/>
          </a:p>
          <a:p>
            <a:pPr lvl="1"/>
            <a:r>
              <a:rPr lang="en-US" dirty="0" smtClean="0"/>
              <a:t>From ISIS or OSPF </a:t>
            </a:r>
            <a:r>
              <a:rPr lang="en-US" dirty="0" smtClean="0"/>
              <a:t>and learned via </a:t>
            </a:r>
            <a:r>
              <a:rPr lang="en-US" dirty="0" smtClean="0"/>
              <a:t>BGP-LS</a:t>
            </a:r>
          </a:p>
          <a:p>
            <a:pPr lvl="1"/>
            <a:r>
              <a:rPr lang="en-US" dirty="0" smtClean="0"/>
              <a:t>Used to create </a:t>
            </a:r>
            <a:r>
              <a:rPr lang="en-US" dirty="0" err="1" smtClean="0"/>
              <a:t>linkstate</a:t>
            </a:r>
            <a:r>
              <a:rPr lang="en-US" dirty="0" smtClean="0"/>
              <a:t> </a:t>
            </a:r>
            <a:r>
              <a:rPr lang="en-US" dirty="0" smtClean="0"/>
              <a:t>topology</a:t>
            </a:r>
          </a:p>
          <a:p>
            <a:r>
              <a:rPr lang="en-US" b="1" dirty="0" smtClean="0"/>
              <a:t>Labeled Unicast: IPv4/IPv6: </a:t>
            </a:r>
            <a:r>
              <a:rPr lang="en-US" dirty="0" smtClean="0"/>
              <a:t>“Internet Routes”</a:t>
            </a:r>
            <a:endParaRPr lang="en-US" dirty="0" smtClean="0"/>
          </a:p>
          <a:p>
            <a:pPr lvl="1"/>
            <a:r>
              <a:rPr lang="en-US" dirty="0" smtClean="0"/>
              <a:t>Can </a:t>
            </a:r>
            <a:r>
              <a:rPr lang="en-US" dirty="0" smtClean="0"/>
              <a:t>both learn routes and advertise them</a:t>
            </a:r>
          </a:p>
          <a:p>
            <a:r>
              <a:rPr lang="en-US" b="1" dirty="0" smtClean="0"/>
              <a:t>Labeled Unicast: </a:t>
            </a:r>
            <a:r>
              <a:rPr lang="en-US" dirty="0" smtClean="0"/>
              <a:t>“Inter-Domain MPLS Routes”</a:t>
            </a:r>
            <a:endParaRPr lang="en-US" b="1" dirty="0" smtClean="0"/>
          </a:p>
          <a:p>
            <a:pPr lvl="1"/>
            <a:r>
              <a:rPr lang="en-US" dirty="0" smtClean="0"/>
              <a:t>IPv4 routes with MPLS labels</a:t>
            </a:r>
            <a:endParaRPr lang="en-US" dirty="0" smtClean="0"/>
          </a:p>
          <a:p>
            <a:r>
              <a:rPr lang="en-US" b="1" dirty="0" err="1" smtClean="0"/>
              <a:t>FlowSpec</a:t>
            </a:r>
            <a:r>
              <a:rPr lang="en-US" b="1" dirty="0" smtClean="0"/>
              <a:t>: </a:t>
            </a:r>
            <a:r>
              <a:rPr lang="en-US" dirty="0" smtClean="0"/>
              <a:t>“Match/Action Routes”</a:t>
            </a:r>
            <a:endParaRPr lang="en-US" dirty="0" smtClean="0"/>
          </a:p>
          <a:p>
            <a:pPr lvl="1"/>
            <a:r>
              <a:rPr lang="en-US" dirty="0" smtClean="0"/>
              <a:t>Like </a:t>
            </a:r>
            <a:r>
              <a:rPr lang="en-US" dirty="0" err="1" smtClean="0"/>
              <a:t>OpenFlow</a:t>
            </a:r>
            <a:r>
              <a:rPr lang="en-US" dirty="0" smtClean="0"/>
              <a:t> but using BGP - encoding actions as </a:t>
            </a:r>
            <a:r>
              <a:rPr lang="en-US" dirty="0" err="1" smtClean="0"/>
              <a:t>communites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</a:t>
            </a:r>
            <a:r>
              <a:rPr lang="en-US" smtClean="0"/>
              <a:t>Routes in ODL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923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Routes – the BGP RIB (or RIBs!)</a:t>
            </a:r>
            <a:endParaRPr lang="en-US" dirty="0"/>
          </a:p>
        </p:txBody>
      </p:sp>
      <p:pic>
        <p:nvPicPr>
          <p:cNvPr id="5" name="Picture 4" descr="RI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126" y="1348800"/>
            <a:ext cx="9508837" cy="459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7800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2" y="1797051"/>
            <a:ext cx="2536390" cy="4224280"/>
          </a:xfrm>
        </p:spPr>
        <p:txBody>
          <a:bodyPr/>
          <a:lstStyle/>
          <a:p>
            <a:r>
              <a:rPr lang="en-US" b="1" dirty="0" err="1" smtClean="0"/>
              <a:t>LinkState</a:t>
            </a:r>
            <a:endParaRPr lang="en-US" b="1" dirty="0" smtClean="0"/>
          </a:p>
          <a:p>
            <a:r>
              <a:rPr lang="en-US" dirty="0" smtClean="0"/>
              <a:t>IPv4</a:t>
            </a:r>
          </a:p>
          <a:p>
            <a:r>
              <a:rPr lang="en-US" dirty="0" smtClean="0"/>
              <a:t>IPv6</a:t>
            </a:r>
          </a:p>
          <a:p>
            <a:r>
              <a:rPr lang="en-US" dirty="0" smtClean="0"/>
              <a:t>PCE-P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Topologies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 flipH="1" flipV="1">
            <a:off x="8626208" y="2913070"/>
            <a:ext cx="2446331" cy="1189299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cxnSp>
        <p:nvCxnSpPr>
          <p:cNvPr id="5" name="Straight Connector 4"/>
          <p:cNvCxnSpPr>
            <a:stCxn id="13" idx="0"/>
            <a:endCxn id="16" idx="2"/>
          </p:cNvCxnSpPr>
          <p:nvPr/>
        </p:nvCxnSpPr>
        <p:spPr>
          <a:xfrm flipH="1" flipV="1">
            <a:off x="9982771" y="3306768"/>
            <a:ext cx="658208" cy="22544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3" idx="0"/>
            <a:endCxn id="14" idx="2"/>
          </p:cNvCxnSpPr>
          <p:nvPr/>
        </p:nvCxnSpPr>
        <p:spPr>
          <a:xfrm flipH="1">
            <a:off x="9982772" y="3532216"/>
            <a:ext cx="658208" cy="24654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15" idx="2"/>
          </p:cNvCxnSpPr>
          <p:nvPr/>
        </p:nvCxnSpPr>
        <p:spPr>
          <a:xfrm flipH="1" flipV="1">
            <a:off x="9443902" y="3306767"/>
            <a:ext cx="5388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V="1">
            <a:off x="9896696" y="3671589"/>
            <a:ext cx="0" cy="17215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0"/>
            <a:endCxn id="17" idx="2"/>
          </p:cNvCxnSpPr>
          <p:nvPr/>
        </p:nvCxnSpPr>
        <p:spPr>
          <a:xfrm flipH="1">
            <a:off x="8893004" y="3306767"/>
            <a:ext cx="821125" cy="3664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9" idx="0"/>
            <a:endCxn id="17" idx="2"/>
          </p:cNvCxnSpPr>
          <p:nvPr/>
        </p:nvCxnSpPr>
        <p:spPr>
          <a:xfrm flipH="1" flipV="1">
            <a:off x="8893004" y="3673254"/>
            <a:ext cx="917616" cy="21683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6" idx="0"/>
            <a:endCxn id="19" idx="2"/>
          </p:cNvCxnSpPr>
          <p:nvPr/>
        </p:nvCxnSpPr>
        <p:spPr>
          <a:xfrm flipH="1">
            <a:off x="9346263" y="3306767"/>
            <a:ext cx="906736" cy="58331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4" idx="0"/>
            <a:endCxn id="15" idx="2"/>
          </p:cNvCxnSpPr>
          <p:nvPr/>
        </p:nvCxnSpPr>
        <p:spPr>
          <a:xfrm flipH="1" flipV="1">
            <a:off x="9443901" y="3306767"/>
            <a:ext cx="809099" cy="4719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16200000" flipH="1" flipV="1">
            <a:off x="10393140" y="3397102"/>
            <a:ext cx="225448" cy="2702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14" name="Rectangle 13"/>
          <p:cNvSpPr/>
          <p:nvPr/>
        </p:nvSpPr>
        <p:spPr>
          <a:xfrm rot="16200000" flipH="1" flipV="1">
            <a:off x="10005161" y="3643653"/>
            <a:ext cx="225448" cy="2702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 rot="16200000" flipH="1" flipV="1">
            <a:off x="9466292" y="3171654"/>
            <a:ext cx="225448" cy="2702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 rot="16200000" flipH="1" flipV="1">
            <a:off x="10005160" y="3171654"/>
            <a:ext cx="225448" cy="2702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17" name="Rectangle 16"/>
          <p:cNvSpPr/>
          <p:nvPr/>
        </p:nvSpPr>
        <p:spPr>
          <a:xfrm rot="16200000" flipH="1" flipV="1">
            <a:off x="8915395" y="3538139"/>
            <a:ext cx="225448" cy="2702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19" name="Rectangle 18"/>
          <p:cNvSpPr/>
          <p:nvPr/>
        </p:nvSpPr>
        <p:spPr>
          <a:xfrm rot="16200000" flipH="1" flipV="1">
            <a:off x="9354396" y="3657908"/>
            <a:ext cx="448091" cy="46435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20" name="Rectangle 19"/>
          <p:cNvSpPr/>
          <p:nvPr/>
        </p:nvSpPr>
        <p:spPr>
          <a:xfrm rot="10800000" flipH="1" flipV="1">
            <a:off x="9384283" y="3828676"/>
            <a:ext cx="376738" cy="2405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sp>
        <p:nvSpPr>
          <p:cNvPr id="22" name="Cloud 21"/>
          <p:cNvSpPr/>
          <p:nvPr/>
        </p:nvSpPr>
        <p:spPr>
          <a:xfrm>
            <a:off x="5732845" y="4658460"/>
            <a:ext cx="2582195" cy="1169688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cxnSp>
        <p:nvCxnSpPr>
          <p:cNvPr id="23" name="Straight Connector 22"/>
          <p:cNvCxnSpPr>
            <a:stCxn id="31" idx="0"/>
            <a:endCxn id="34" idx="2"/>
          </p:cNvCxnSpPr>
          <p:nvPr/>
        </p:nvCxnSpPr>
        <p:spPr>
          <a:xfrm>
            <a:off x="6188373" y="5219210"/>
            <a:ext cx="694764" cy="221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1" idx="0"/>
            <a:endCxn id="32" idx="2"/>
          </p:cNvCxnSpPr>
          <p:nvPr/>
        </p:nvCxnSpPr>
        <p:spPr>
          <a:xfrm flipV="1">
            <a:off x="6188373" y="4871470"/>
            <a:ext cx="761851" cy="3477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33" idx="2"/>
          </p:cNvCxnSpPr>
          <p:nvPr/>
        </p:nvCxnSpPr>
        <p:spPr>
          <a:xfrm>
            <a:off x="6883136" y="5440943"/>
            <a:ext cx="56879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973992" y="4906625"/>
            <a:ext cx="0" cy="181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3" idx="0"/>
            <a:endCxn id="35" idx="2"/>
          </p:cNvCxnSpPr>
          <p:nvPr/>
        </p:nvCxnSpPr>
        <p:spPr>
          <a:xfrm flipV="1">
            <a:off x="7166697" y="5080500"/>
            <a:ext cx="866729" cy="3604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37" idx="0"/>
            <a:endCxn id="35" idx="2"/>
          </p:cNvCxnSpPr>
          <p:nvPr/>
        </p:nvCxnSpPr>
        <p:spPr>
          <a:xfrm>
            <a:off x="7064848" y="4867241"/>
            <a:ext cx="968579" cy="2132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4" idx="0"/>
            <a:endCxn id="37" idx="2"/>
          </p:cNvCxnSpPr>
          <p:nvPr/>
        </p:nvCxnSpPr>
        <p:spPr>
          <a:xfrm flipV="1">
            <a:off x="6597900" y="4867241"/>
            <a:ext cx="957095" cy="5737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2" idx="0"/>
            <a:endCxn id="33" idx="2"/>
          </p:cNvCxnSpPr>
          <p:nvPr/>
        </p:nvCxnSpPr>
        <p:spPr>
          <a:xfrm>
            <a:off x="6540698" y="4871470"/>
            <a:ext cx="911235" cy="5694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 rot="16200000">
            <a:off x="6220125" y="5076593"/>
            <a:ext cx="221731" cy="2852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32" name="Rectangle 31"/>
          <p:cNvSpPr/>
          <p:nvPr/>
        </p:nvSpPr>
        <p:spPr>
          <a:xfrm rot="16200000">
            <a:off x="6520880" y="4666708"/>
            <a:ext cx="449163" cy="4095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500" dirty="0">
                <a:solidFill>
                  <a:schemeClr val="accent1"/>
                </a:solidFill>
              </a:rPr>
              <a:t>RR</a:t>
            </a:r>
          </a:p>
        </p:txBody>
      </p:sp>
      <p:sp>
        <p:nvSpPr>
          <p:cNvPr id="33" name="Rectangle 32"/>
          <p:cNvSpPr/>
          <p:nvPr/>
        </p:nvSpPr>
        <p:spPr>
          <a:xfrm rot="16200000">
            <a:off x="7198449" y="5298325"/>
            <a:ext cx="221731" cy="2852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34" name="Rectangle 33"/>
          <p:cNvSpPr/>
          <p:nvPr/>
        </p:nvSpPr>
        <p:spPr>
          <a:xfrm rot="16200000">
            <a:off x="6629653" y="5298325"/>
            <a:ext cx="221731" cy="2852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35" name="Rectangle 34"/>
          <p:cNvSpPr/>
          <p:nvPr/>
        </p:nvSpPr>
        <p:spPr>
          <a:xfrm rot="16200000">
            <a:off x="7779943" y="4937882"/>
            <a:ext cx="221731" cy="2852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37" name="Rectangle 36"/>
          <p:cNvSpPr/>
          <p:nvPr/>
        </p:nvSpPr>
        <p:spPr>
          <a:xfrm rot="16200000">
            <a:off x="7089571" y="4622167"/>
            <a:ext cx="440701" cy="49014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38" name="Rectangle 37"/>
          <p:cNvSpPr/>
          <p:nvPr/>
        </p:nvSpPr>
        <p:spPr>
          <a:xfrm>
            <a:off x="7117202" y="4691011"/>
            <a:ext cx="397663" cy="2518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sp>
        <p:nvSpPr>
          <p:cNvPr id="39" name="Cloud 38"/>
          <p:cNvSpPr/>
          <p:nvPr/>
        </p:nvSpPr>
        <p:spPr>
          <a:xfrm flipH="1">
            <a:off x="8596603" y="4666919"/>
            <a:ext cx="2507432" cy="1169688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cxnSp>
        <p:nvCxnSpPr>
          <p:cNvPr id="40" name="Straight Connector 39"/>
          <p:cNvCxnSpPr>
            <a:stCxn id="48" idx="0"/>
            <a:endCxn id="51" idx="2"/>
          </p:cNvCxnSpPr>
          <p:nvPr/>
        </p:nvCxnSpPr>
        <p:spPr>
          <a:xfrm flipH="1">
            <a:off x="9987048" y="5227670"/>
            <a:ext cx="674648" cy="221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48" idx="0"/>
            <a:endCxn id="49" idx="2"/>
          </p:cNvCxnSpPr>
          <p:nvPr/>
        </p:nvCxnSpPr>
        <p:spPr>
          <a:xfrm flipH="1" flipV="1">
            <a:off x="9987049" y="4985186"/>
            <a:ext cx="674647" cy="2424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50" idx="2"/>
          </p:cNvCxnSpPr>
          <p:nvPr/>
        </p:nvCxnSpPr>
        <p:spPr>
          <a:xfrm flipH="1">
            <a:off x="9434720" y="5449401"/>
            <a:ext cx="55232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9898823" y="4917715"/>
            <a:ext cx="0" cy="17645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0" idx="0"/>
            <a:endCxn id="52" idx="2"/>
          </p:cNvCxnSpPr>
          <p:nvPr/>
        </p:nvCxnSpPr>
        <p:spPr>
          <a:xfrm flipH="1" flipV="1">
            <a:off x="8870063" y="5088959"/>
            <a:ext cx="841635" cy="3604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54" idx="0"/>
            <a:endCxn id="52" idx="2"/>
          </p:cNvCxnSpPr>
          <p:nvPr/>
        </p:nvCxnSpPr>
        <p:spPr>
          <a:xfrm flipH="1">
            <a:off x="8870063" y="4875700"/>
            <a:ext cx="940535" cy="2132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51" idx="0"/>
            <a:endCxn id="54" idx="2"/>
          </p:cNvCxnSpPr>
          <p:nvPr/>
        </p:nvCxnSpPr>
        <p:spPr>
          <a:xfrm flipH="1" flipV="1">
            <a:off x="9334641" y="4875700"/>
            <a:ext cx="929384" cy="5737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9" idx="0"/>
            <a:endCxn id="50" idx="2"/>
          </p:cNvCxnSpPr>
          <p:nvPr/>
        </p:nvCxnSpPr>
        <p:spPr>
          <a:xfrm flipH="1">
            <a:off x="9434720" y="4985185"/>
            <a:ext cx="829307" cy="4642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 rot="5400000" flipH="1">
            <a:off x="10412341" y="5089182"/>
            <a:ext cx="221731" cy="27697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49" name="Rectangle 48"/>
          <p:cNvSpPr/>
          <p:nvPr/>
        </p:nvSpPr>
        <p:spPr>
          <a:xfrm rot="5400000" flipH="1">
            <a:off x="10014672" y="4846698"/>
            <a:ext cx="221731" cy="27697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50" name="Rectangle 49"/>
          <p:cNvSpPr/>
          <p:nvPr/>
        </p:nvSpPr>
        <p:spPr>
          <a:xfrm rot="5400000" flipH="1">
            <a:off x="9462343" y="5310914"/>
            <a:ext cx="221731" cy="27697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51" name="Rectangle 50"/>
          <p:cNvSpPr/>
          <p:nvPr/>
        </p:nvSpPr>
        <p:spPr>
          <a:xfrm rot="5400000" flipH="1">
            <a:off x="10014671" y="5310914"/>
            <a:ext cx="221731" cy="27697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52" name="Rectangle 51"/>
          <p:cNvSpPr/>
          <p:nvPr/>
        </p:nvSpPr>
        <p:spPr>
          <a:xfrm rot="5400000" flipH="1">
            <a:off x="8897685" y="4950472"/>
            <a:ext cx="221731" cy="27697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54" name="Rectangle 53"/>
          <p:cNvSpPr/>
          <p:nvPr/>
        </p:nvSpPr>
        <p:spPr>
          <a:xfrm rot="5400000" flipH="1">
            <a:off x="9352270" y="4637723"/>
            <a:ext cx="440701" cy="47595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55" name="Rectangle 54"/>
          <p:cNvSpPr/>
          <p:nvPr/>
        </p:nvSpPr>
        <p:spPr>
          <a:xfrm flipH="1">
            <a:off x="9373612" y="4699471"/>
            <a:ext cx="386149" cy="2434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</a:t>
            </a:r>
          </a:p>
        </p:txBody>
      </p:sp>
      <p:cxnSp>
        <p:nvCxnSpPr>
          <p:cNvPr id="56" name="Straight Connector 55"/>
          <p:cNvCxnSpPr>
            <a:stCxn id="38" idx="3"/>
            <a:endCxn id="55" idx="3"/>
          </p:cNvCxnSpPr>
          <p:nvPr/>
        </p:nvCxnSpPr>
        <p:spPr>
          <a:xfrm>
            <a:off x="7514864" y="4816943"/>
            <a:ext cx="1858747" cy="4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8" idx="0"/>
            <a:endCxn id="20" idx="1"/>
          </p:cNvCxnSpPr>
          <p:nvPr/>
        </p:nvCxnSpPr>
        <p:spPr>
          <a:xfrm flipV="1">
            <a:off x="7316034" y="3948975"/>
            <a:ext cx="2068249" cy="742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0" idx="2"/>
            <a:endCxn id="55" idx="0"/>
          </p:cNvCxnSpPr>
          <p:nvPr/>
        </p:nvCxnSpPr>
        <p:spPr>
          <a:xfrm flipH="1">
            <a:off x="9566686" y="4069273"/>
            <a:ext cx="5967" cy="630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loud 58"/>
          <p:cNvSpPr/>
          <p:nvPr/>
        </p:nvSpPr>
        <p:spPr>
          <a:xfrm>
            <a:off x="3622930" y="1283419"/>
            <a:ext cx="4650221" cy="2432336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cxnSp>
        <p:nvCxnSpPr>
          <p:cNvPr id="60" name="Straight Connector 59"/>
          <p:cNvCxnSpPr>
            <a:stCxn id="69" idx="0"/>
            <a:endCxn id="78" idx="2"/>
          </p:cNvCxnSpPr>
          <p:nvPr/>
        </p:nvCxnSpPr>
        <p:spPr>
          <a:xfrm>
            <a:off x="4443281" y="2449487"/>
            <a:ext cx="1251185" cy="4610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9" idx="0"/>
            <a:endCxn id="72" idx="2"/>
          </p:cNvCxnSpPr>
          <p:nvPr/>
        </p:nvCxnSpPr>
        <p:spPr>
          <a:xfrm flipV="1">
            <a:off x="4443280" y="1945247"/>
            <a:ext cx="1251184" cy="5042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75" idx="2"/>
          </p:cNvCxnSpPr>
          <p:nvPr/>
        </p:nvCxnSpPr>
        <p:spPr>
          <a:xfrm>
            <a:off x="5694466" y="2910572"/>
            <a:ext cx="102433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6200000" flipH="1">
            <a:off x="5858085" y="1824785"/>
            <a:ext cx="1" cy="3272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75" idx="0"/>
            <a:endCxn id="81" idx="2"/>
          </p:cNvCxnSpPr>
          <p:nvPr/>
        </p:nvCxnSpPr>
        <p:spPr>
          <a:xfrm flipV="1">
            <a:off x="6205124" y="2161041"/>
            <a:ext cx="1560875" cy="7495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4" idx="0"/>
            <a:endCxn id="81" idx="2"/>
          </p:cNvCxnSpPr>
          <p:nvPr/>
        </p:nvCxnSpPr>
        <p:spPr>
          <a:xfrm>
            <a:off x="6021706" y="1717577"/>
            <a:ext cx="1744293" cy="4434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8" idx="0"/>
            <a:endCxn id="84" idx="2"/>
          </p:cNvCxnSpPr>
          <p:nvPr/>
        </p:nvCxnSpPr>
        <p:spPr>
          <a:xfrm flipV="1">
            <a:off x="5180790" y="1717577"/>
            <a:ext cx="1723612" cy="11929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2" idx="0"/>
            <a:endCxn id="75" idx="2"/>
          </p:cNvCxnSpPr>
          <p:nvPr/>
        </p:nvCxnSpPr>
        <p:spPr>
          <a:xfrm>
            <a:off x="5180789" y="1945247"/>
            <a:ext cx="1538012" cy="9653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4443281" y="2218946"/>
            <a:ext cx="513676" cy="461084"/>
            <a:chOff x="6535343" y="1236087"/>
            <a:chExt cx="385257" cy="345813"/>
          </a:xfrm>
        </p:grpSpPr>
        <p:sp>
          <p:nvSpPr>
            <p:cNvPr id="69" name="Rectangle 68"/>
            <p:cNvSpPr/>
            <p:nvPr/>
          </p:nvSpPr>
          <p:spPr>
            <a:xfrm rot="16200000">
              <a:off x="6555065" y="1216365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597822" y="1419277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180789" y="1714706"/>
            <a:ext cx="513676" cy="461084"/>
            <a:chOff x="7194301" y="890275"/>
            <a:chExt cx="385257" cy="345813"/>
          </a:xfrm>
        </p:grpSpPr>
        <p:sp>
          <p:nvSpPr>
            <p:cNvPr id="72" name="Rectangle 71"/>
            <p:cNvSpPr/>
            <p:nvPr/>
          </p:nvSpPr>
          <p:spPr>
            <a:xfrm rot="16200000">
              <a:off x="7214023" y="870553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256781" y="1063181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205125" y="2680031"/>
            <a:ext cx="513676" cy="461084"/>
            <a:chOff x="7824989" y="1581901"/>
            <a:chExt cx="385257" cy="345813"/>
          </a:xfrm>
        </p:grpSpPr>
        <p:sp>
          <p:nvSpPr>
            <p:cNvPr id="75" name="Rectangle 74"/>
            <p:cNvSpPr/>
            <p:nvPr/>
          </p:nvSpPr>
          <p:spPr>
            <a:xfrm rot="16200000">
              <a:off x="7844711" y="1562179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883547" y="1754807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180790" y="2680031"/>
            <a:ext cx="513676" cy="461084"/>
            <a:chOff x="7194302" y="1581901"/>
            <a:chExt cx="385257" cy="345813"/>
          </a:xfrm>
        </p:grpSpPr>
        <p:sp>
          <p:nvSpPr>
            <p:cNvPr id="78" name="Rectangle 77"/>
            <p:cNvSpPr/>
            <p:nvPr/>
          </p:nvSpPr>
          <p:spPr>
            <a:xfrm rot="16200000">
              <a:off x="7214024" y="1562179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256781" y="1754807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7252323" y="1930501"/>
            <a:ext cx="513676" cy="461084"/>
            <a:chOff x="8484884" y="1236088"/>
            <a:chExt cx="385257" cy="345813"/>
          </a:xfrm>
        </p:grpSpPr>
        <p:sp>
          <p:nvSpPr>
            <p:cNvPr id="81" name="Rectangle 80"/>
            <p:cNvSpPr/>
            <p:nvPr/>
          </p:nvSpPr>
          <p:spPr>
            <a:xfrm rot="16200000">
              <a:off x="8504606" y="1216366"/>
              <a:ext cx="345813" cy="385257"/>
            </a:xfrm>
            <a:prstGeom prst="rect">
              <a:avLst/>
            </a:prstGeom>
            <a:solidFill>
              <a:srgbClr val="36A4D7"/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8544594" y="1419277"/>
              <a:ext cx="260299" cy="1014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>
                  <a:solidFill>
                    <a:schemeClr val="accent1">
                      <a:lumMod val="50000"/>
                    </a:schemeClr>
                  </a:solidFill>
                </a:rPr>
                <a:t>OSPF</a:t>
              </a:r>
            </a:p>
          </p:txBody>
        </p:sp>
      </p:grpSp>
      <p:sp>
        <p:nvSpPr>
          <p:cNvPr id="84" name="Rectangle 83"/>
          <p:cNvSpPr/>
          <p:nvPr/>
        </p:nvSpPr>
        <p:spPr>
          <a:xfrm rot="16200000">
            <a:off x="6004839" y="1276228"/>
            <a:ext cx="916428" cy="8826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dirty="0" smtClean="0"/>
          </a:p>
        </p:txBody>
      </p:sp>
      <p:sp>
        <p:nvSpPr>
          <p:cNvPr id="85" name="Rectangle 84"/>
          <p:cNvSpPr/>
          <p:nvPr/>
        </p:nvSpPr>
        <p:spPr>
          <a:xfrm>
            <a:off x="6115988" y="1813198"/>
            <a:ext cx="705137" cy="285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OSPF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115987" y="1351110"/>
            <a:ext cx="716143" cy="350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0958" rIns="0" bIns="60958" rtlCol="0" anchor="ctr"/>
          <a:lstStyle/>
          <a:p>
            <a:pPr algn="ctr"/>
            <a:r>
              <a:rPr lang="en-US" sz="1200" b="1" dirty="0">
                <a:solidFill>
                  <a:schemeClr val="accent1">
                    <a:lumMod val="50000"/>
                  </a:schemeClr>
                </a:solidFill>
              </a:rPr>
              <a:t>BGP-LS</a:t>
            </a:r>
          </a:p>
        </p:txBody>
      </p:sp>
      <p:cxnSp>
        <p:nvCxnSpPr>
          <p:cNvPr id="87" name="Straight Connector 86"/>
          <p:cNvCxnSpPr>
            <a:stCxn id="86" idx="2"/>
            <a:endCxn id="85" idx="0"/>
          </p:cNvCxnSpPr>
          <p:nvPr/>
        </p:nvCxnSpPr>
        <p:spPr>
          <a:xfrm flipH="1">
            <a:off x="6468557" y="1701435"/>
            <a:ext cx="5503" cy="1117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38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5520" y="1971448"/>
            <a:ext cx="8032556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Use-Case:</a:t>
            </a:r>
            <a:br>
              <a:rPr lang="en-US" dirty="0" smtClean="0"/>
            </a:br>
            <a:r>
              <a:rPr lang="en-US" dirty="0" err="1" smtClean="0"/>
              <a:t>Optimising</a:t>
            </a:r>
            <a:r>
              <a:rPr lang="en-US" dirty="0" smtClean="0"/>
              <a:t> Traffic using BGP-LS and PCE-P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9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6401" y="1636295"/>
            <a:ext cx="11036459" cy="4307305"/>
          </a:xfrm>
        </p:spPr>
        <p:txBody>
          <a:bodyPr/>
          <a:lstStyle/>
          <a:p>
            <a:r>
              <a:rPr lang="en-US" dirty="0" smtClean="0"/>
              <a:t>BGP-LS enables controller to see IGP topology</a:t>
            </a:r>
          </a:p>
          <a:p>
            <a:pPr lvl="1"/>
            <a:r>
              <a:rPr lang="en-US" dirty="0" smtClean="0"/>
              <a:t>Requires one BGP-LS speaking router per IGP area</a:t>
            </a:r>
          </a:p>
          <a:p>
            <a:r>
              <a:rPr lang="en-US" dirty="0" smtClean="0"/>
              <a:t>PCE-P enables controller to set MPLS LSP paths</a:t>
            </a:r>
          </a:p>
          <a:p>
            <a:pPr lvl="1"/>
            <a:r>
              <a:rPr lang="en-US" dirty="0" smtClean="0"/>
              <a:t>Across one or many IGP areas</a:t>
            </a:r>
            <a:endParaRPr lang="en-US" dirty="0"/>
          </a:p>
          <a:p>
            <a:r>
              <a:rPr lang="en-US" dirty="0" err="1" smtClean="0"/>
              <a:t>Stateful</a:t>
            </a:r>
            <a:r>
              <a:rPr lang="en-US" dirty="0" smtClean="0"/>
              <a:t> PCE-P enables global </a:t>
            </a:r>
            <a:r>
              <a:rPr lang="en-US" dirty="0" err="1" smtClean="0"/>
              <a:t>optimisation</a:t>
            </a:r>
            <a:endParaRPr lang="en-US" dirty="0" smtClean="0"/>
          </a:p>
          <a:p>
            <a:r>
              <a:rPr lang="en-US" dirty="0" smtClean="0"/>
              <a:t>Killer app for this is Segment Routing</a:t>
            </a:r>
          </a:p>
          <a:p>
            <a:pPr lvl="1"/>
            <a:r>
              <a:rPr lang="en-US" dirty="0" smtClean="0"/>
              <a:t>Bandwidth allocation tracked in the controller – not in the IGP</a:t>
            </a:r>
          </a:p>
          <a:p>
            <a:pPr lvl="1"/>
            <a:r>
              <a:rPr lang="en-US" dirty="0" smtClean="0"/>
              <a:t>Use PCE-P or NETCONF/YANG to configure LSPs at ingress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BGP-LS/PCE-P for Traffic Engineering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148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3800</TotalTime>
  <Words>671</Words>
  <Application>Microsoft Macintosh PowerPoint</Application>
  <PresentationFormat>Widescreen</PresentationFormat>
  <Paragraphs>254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Calibri</vt:lpstr>
      <vt:lpstr>Calibri Light</vt:lpstr>
      <vt:lpstr>CiscoSans ExtraLight</vt:lpstr>
      <vt:lpstr>Consolas</vt:lpstr>
      <vt:lpstr>ＭＳ Ｐゴシック</vt:lpstr>
      <vt:lpstr>Arial</vt:lpstr>
      <vt:lpstr>Office Theme</vt:lpstr>
      <vt:lpstr>OpenDaylight BGP Use-Cases</vt:lpstr>
      <vt:lpstr>Agenda</vt:lpstr>
      <vt:lpstr>BGP/PCE-P Overview</vt:lpstr>
      <vt:lpstr>BGP/PCEP Overview</vt:lpstr>
      <vt:lpstr>BGP Routes in ODL</vt:lpstr>
      <vt:lpstr>Routes – the BGP RIB (or RIBs!)</vt:lpstr>
      <vt:lpstr>Topologies</vt:lpstr>
      <vt:lpstr>Use-Case: Optimising Traffic using BGP-LS and PCE-P</vt:lpstr>
      <vt:lpstr>Using BGP-LS/PCE-P for Traffic Engineering </vt:lpstr>
      <vt:lpstr>BGP-LS Topology</vt:lpstr>
      <vt:lpstr>PCE-P Topology</vt:lpstr>
      <vt:lpstr>PCE-P LSPs (dynamic)</vt:lpstr>
      <vt:lpstr>PCE-P LSPs (delegated)</vt:lpstr>
      <vt:lpstr>Demo: BGP-LS/PCE-P &amp; SR</vt:lpstr>
      <vt:lpstr>Use-Case: DDoS Mitigation</vt:lpstr>
      <vt:lpstr>Advertising BGP Routes (Application RIB)</vt:lpstr>
      <vt:lpstr>Setting “Flows” (FlowSpec)</vt:lpstr>
      <vt:lpstr>DDoS Mitigation using uRPF and IPv4/IPv6</vt:lpstr>
      <vt:lpstr>Demo Advertising IPv4 Routes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Pribicevic</dc:creator>
  <cp:lastModifiedBy>Microsoft Office User</cp:lastModifiedBy>
  <cp:revision>57</cp:revision>
  <dcterms:created xsi:type="dcterms:W3CDTF">2015-06-05T15:09:51Z</dcterms:created>
  <dcterms:modified xsi:type="dcterms:W3CDTF">2016-06-21T10:00:30Z</dcterms:modified>
</cp:coreProperties>
</file>