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1" r:id="rId1"/>
  </p:sldMasterIdLst>
  <p:notesMasterIdLst>
    <p:notesMasterId r:id="rId15"/>
  </p:notesMasterIdLst>
  <p:handoutMasterIdLst>
    <p:handoutMasterId r:id="rId16"/>
  </p:handoutMasterIdLst>
  <p:sldIdLst>
    <p:sldId id="998" r:id="rId2"/>
    <p:sldId id="1003" r:id="rId3"/>
    <p:sldId id="1004" r:id="rId4"/>
    <p:sldId id="1037" r:id="rId5"/>
    <p:sldId id="1041" r:id="rId6"/>
    <p:sldId id="1029" r:id="rId7"/>
    <p:sldId id="1036" r:id="rId8"/>
    <p:sldId id="1043" r:id="rId9"/>
    <p:sldId id="1042" r:id="rId10"/>
    <p:sldId id="1039" r:id="rId11"/>
    <p:sldId id="1035" r:id="rId12"/>
    <p:sldId id="1013" r:id="rId13"/>
    <p:sldId id="1019" r:id="rId14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vin Kershaw - 2" initials="KK2-" lastIdx="4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D42C"/>
    <a:srgbClr val="0F5EFF"/>
    <a:srgbClr val="0064BD"/>
    <a:srgbClr val="33CC33"/>
    <a:srgbClr val="99FF99"/>
    <a:srgbClr val="00FF00"/>
    <a:srgbClr val="920481"/>
    <a:srgbClr val="0D5EFF"/>
    <a:srgbClr val="0063BD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67" autoAdjust="0"/>
    <p:restoredTop sz="99847" autoAdjust="0"/>
  </p:normalViewPr>
  <p:slideViewPr>
    <p:cSldViewPr snapToGrid="0" snapToObjects="1">
      <p:cViewPr>
        <p:scale>
          <a:sx n="100" d="100"/>
          <a:sy n="100" d="100"/>
        </p:scale>
        <p:origin x="-1038" y="-7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-3576" y="-10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2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48E49-DA56-47F0-B5F7-BFCE3614140A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824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824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5A78A-D015-49F9-B81F-246EFF1ADD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291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6731" cy="465500"/>
          </a:xfrm>
          <a:prstGeom prst="rect">
            <a:avLst/>
          </a:prstGeom>
        </p:spPr>
        <p:txBody>
          <a:bodyPr vert="horz" lIns="111548" tIns="55774" rIns="111548" bIns="55774" rtlCol="0"/>
          <a:lstStyle>
            <a:lvl1pPr algn="l">
              <a:defRPr sz="15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296" y="0"/>
            <a:ext cx="3036731" cy="465500"/>
          </a:xfrm>
          <a:prstGeom prst="rect">
            <a:avLst/>
          </a:prstGeom>
        </p:spPr>
        <p:txBody>
          <a:bodyPr vert="horz" lIns="111548" tIns="55774" rIns="111548" bIns="55774" rtlCol="0"/>
          <a:lstStyle>
            <a:lvl1pPr algn="r">
              <a:defRPr sz="1500"/>
            </a:lvl1pPr>
          </a:lstStyle>
          <a:p>
            <a:fld id="{86FF0402-BAA6-4653-8ED4-D940FA58282D}" type="datetimeFigureOut">
              <a:rPr lang="en-US" smtClean="0"/>
              <a:t>9/23/2016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11548" tIns="55774" rIns="111548" bIns="5577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521" y="4415454"/>
            <a:ext cx="5607369" cy="4184399"/>
          </a:xfrm>
          <a:prstGeom prst="rect">
            <a:avLst/>
          </a:prstGeom>
        </p:spPr>
        <p:txBody>
          <a:bodyPr vert="horz" lIns="111548" tIns="55774" rIns="111548" bIns="5577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204"/>
            <a:ext cx="3036731" cy="465500"/>
          </a:xfrm>
          <a:prstGeom prst="rect">
            <a:avLst/>
          </a:prstGeom>
        </p:spPr>
        <p:txBody>
          <a:bodyPr vert="horz" lIns="111548" tIns="55774" rIns="111548" bIns="55774" rtlCol="0" anchor="b"/>
          <a:lstStyle>
            <a:lvl1pPr algn="l">
              <a:defRPr sz="15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296" y="8829204"/>
            <a:ext cx="3036731" cy="465500"/>
          </a:xfrm>
          <a:prstGeom prst="rect">
            <a:avLst/>
          </a:prstGeom>
        </p:spPr>
        <p:txBody>
          <a:bodyPr vert="horz" lIns="111548" tIns="55774" rIns="111548" bIns="55774" rtlCol="0" anchor="b"/>
          <a:lstStyle>
            <a:lvl1pPr algn="r">
              <a:defRPr sz="1500"/>
            </a:lvl1pPr>
          </a:lstStyle>
          <a:p>
            <a:fld id="{A0023BD0-463A-4F8D-9CC8-B1B4888025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288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Segue</a:t>
            </a:r>
            <a:r>
              <a:rPr lang="en-US" baseline="0" dirty="0" smtClean="0"/>
              <a:t> slide.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Cable Labs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BFF4-3870-4421-A2C2-2AEF7218825D}" type="slidenum">
              <a:rPr lang="en-US" smtClean="0">
                <a:solidFill>
                  <a:schemeClr val="tx1"/>
                </a:solidFill>
              </a:rPr>
              <a:pPr/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806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gu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2683" y="1751246"/>
            <a:ext cx="8093468" cy="5688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440" tIns="45720" rIns="91440" bIns="45720"/>
          <a:lstStyle>
            <a:lvl1pPr>
              <a:defRPr sz="2800" b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>
                <a:sym typeface="Arial" pitchFamily="-107" charset="0"/>
              </a:rPr>
              <a:t>Segue or Title Slide</a:t>
            </a:r>
            <a:endParaRPr lang="en-US" dirty="0">
              <a:sym typeface="Arial" pitchFamily="-107" charset="0"/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0" y="2800350"/>
            <a:ext cx="9144000" cy="2343150"/>
          </a:xfrm>
          <a:prstGeom prst="rect">
            <a:avLst/>
          </a:prstGeom>
          <a:solidFill>
            <a:srgbClr val="000000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endParaRPr lang="en-US" sz="1400" dirty="0" smtClean="0">
              <a:solidFill>
                <a:schemeClr val="bg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4936351"/>
            <a:ext cx="639445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0" i="0" kern="1200" dirty="0" smtClean="0">
                <a:solidFill>
                  <a:srgbClr val="FFFFFF"/>
                </a:solidFill>
                <a:effectLst/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rPr>
              <a:t>© Cable Television Laboratories, Inc. 2016.  Do not share this material with anyone other than CableLabs Members, and vendors under CableLabs NDA if applicable</a:t>
            </a:r>
            <a:r>
              <a:rPr lang="en-US" sz="600" b="0" i="0" kern="1200" baseline="0" dirty="0" smtClean="0">
                <a:solidFill>
                  <a:srgbClr val="FFFFFF"/>
                </a:solidFill>
                <a:effectLst/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rPr>
              <a:t>.</a:t>
            </a:r>
            <a:endParaRPr lang="en-US" sz="600" b="0" i="0" kern="1200" dirty="0" smtClean="0">
              <a:solidFill>
                <a:srgbClr val="FFFFFF"/>
              </a:solidFill>
              <a:effectLst/>
              <a:latin typeface="Arial" pitchFamily="34" charset="0"/>
              <a:ea typeface="Apple LiGothic Medium" pitchFamily="2" charset="-120"/>
              <a:cs typeface="+mn-cs"/>
              <a:sym typeface="Arial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-1" y="2698817"/>
            <a:ext cx="6410585" cy="23488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endParaRPr lang="en-US" sz="1400" dirty="0" smtClean="0">
              <a:solidFill>
                <a:schemeClr val="bg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6389427" y="2698817"/>
            <a:ext cx="2752986" cy="234883"/>
          </a:xfrm>
          <a:prstGeom prst="rect">
            <a:avLst/>
          </a:prstGeom>
          <a:solidFill>
            <a:srgbClr val="B80013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endParaRPr lang="en-US" sz="1400" dirty="0" smtClean="0">
              <a:solidFill>
                <a:schemeClr val="bg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952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3785139-E88E-45E0-9DA2-60CD65092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64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d Slide or 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37"/>
            <a:endParaRPr lang="en-US" sz="1400" dirty="0" smtClean="0">
              <a:solidFill>
                <a:schemeClr val="bg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4917134"/>
            <a:ext cx="6410585" cy="23488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37"/>
            <a:endParaRPr lang="en-US" sz="1400" dirty="0" err="1" smtClean="0">
              <a:solidFill>
                <a:schemeClr val="bg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6389427" y="4917134"/>
            <a:ext cx="2752986" cy="234883"/>
          </a:xfrm>
          <a:prstGeom prst="rect">
            <a:avLst/>
          </a:prstGeom>
          <a:solidFill>
            <a:srgbClr val="B80013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37"/>
            <a:endParaRPr lang="en-US" sz="1400" dirty="0" err="1" smtClean="0">
              <a:solidFill>
                <a:schemeClr val="bg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4936352"/>
            <a:ext cx="6394450" cy="184666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0" i="0" kern="1200" dirty="0" smtClean="0">
                <a:solidFill>
                  <a:srgbClr val="FFFFFF"/>
                </a:solidFill>
                <a:effectLst/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rPr>
              <a:t>© Cable Television Laboratories, Inc. 2016.  Do not share this material with anyone other than </a:t>
            </a:r>
            <a:r>
              <a:rPr lang="en-US" sz="600" b="0" i="0" kern="1200" dirty="0" err="1" smtClean="0">
                <a:solidFill>
                  <a:srgbClr val="FFFFFF"/>
                </a:solidFill>
                <a:effectLst/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rPr>
              <a:t>CableLabs</a:t>
            </a:r>
            <a:r>
              <a:rPr lang="en-US" sz="600" b="0" i="0" kern="1200" dirty="0" smtClean="0">
                <a:solidFill>
                  <a:srgbClr val="FFFFFF"/>
                </a:solidFill>
                <a:effectLst/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rPr>
              <a:t> Members, and vendors under </a:t>
            </a:r>
            <a:r>
              <a:rPr lang="en-US" sz="600" b="0" i="0" kern="1200" dirty="0" err="1" smtClean="0">
                <a:solidFill>
                  <a:srgbClr val="FFFFFF"/>
                </a:solidFill>
                <a:effectLst/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rPr>
              <a:t>CableLabs</a:t>
            </a:r>
            <a:r>
              <a:rPr lang="en-US" sz="600" b="0" i="0" kern="1200" dirty="0" smtClean="0">
                <a:solidFill>
                  <a:srgbClr val="FFFFFF"/>
                </a:solidFill>
                <a:effectLst/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rPr>
              <a:t> NDA if applicable.</a:t>
            </a:r>
          </a:p>
        </p:txBody>
      </p:sp>
      <p:pic>
        <p:nvPicPr>
          <p:cNvPr id="7" name="Picture 6" descr="CL_logo_large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953" y="2343434"/>
            <a:ext cx="2944926" cy="441531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68" y="4928862"/>
            <a:ext cx="321733" cy="189238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700">
                <a:solidFill>
                  <a:schemeClr val="bg1"/>
                </a:solidFill>
                <a:latin typeface="Times"/>
                <a:cs typeface="Times"/>
              </a:defRPr>
            </a:lvl1pPr>
          </a:lstStyle>
          <a:p>
            <a:pPr defTabSz="514337" fontAlgn="auto">
              <a:spcBef>
                <a:spcPts val="0"/>
              </a:spcBef>
              <a:spcAft>
                <a:spcPts val="0"/>
              </a:spcAft>
              <a:defRPr/>
            </a:pPr>
            <a:fld id="{2F5CCB13-0A32-4557-88E9-079F0C330695}" type="slidenum">
              <a:rPr lang="en-US" kern="0" smtClean="0"/>
              <a:pPr defTabSz="51433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488373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invGray"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0"/>
            <a:ext cx="9144000" cy="700049"/>
          </a:xfrm>
          <a:prstGeom prst="rect">
            <a:avLst/>
          </a:prstGeom>
          <a:solidFill>
            <a:srgbClr val="B80013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endParaRPr lang="en-US" sz="1400" dirty="0" smtClean="0">
              <a:solidFill>
                <a:schemeClr val="bg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9900" y="-26342"/>
            <a:ext cx="7119124" cy="66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pitchFamily="34" charset="0"/>
              </a:rPr>
              <a:t>Click to edit Master title style</a:t>
            </a:r>
            <a:endParaRPr lang="en-US" dirty="0" smtClean="0">
              <a:sym typeface="Arial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9900" y="1085279"/>
            <a:ext cx="8267684" cy="364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18288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Arial" pitchFamily="34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Arial" pitchFamily="34" charset="0"/>
              </a:rPr>
              <a:t>Second level</a:t>
            </a:r>
          </a:p>
          <a:p>
            <a:pPr lvl="2"/>
            <a:r>
              <a:rPr lang="en-US" dirty="0" smtClean="0">
                <a:sym typeface="Arial" pitchFamily="34" charset="0"/>
              </a:rPr>
              <a:t>Third level</a:t>
            </a:r>
          </a:p>
          <a:p>
            <a:pPr lvl="3"/>
            <a:r>
              <a:rPr lang="en-US" dirty="0" smtClean="0">
                <a:sym typeface="Arial" pitchFamily="34" charset="0"/>
              </a:rPr>
              <a:t>Fourth level</a:t>
            </a:r>
          </a:p>
        </p:txBody>
      </p:sp>
      <p:pic>
        <p:nvPicPr>
          <p:cNvPr id="7" name="Picture 6" descr="CL_logo_large.pn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826" y="346888"/>
            <a:ext cx="1249108" cy="187278"/>
          </a:xfrm>
          <a:prstGeom prst="rect">
            <a:avLst/>
          </a:prstGeom>
        </p:spPr>
      </p:pic>
      <p:sp>
        <p:nvSpPr>
          <p:cNvPr id="8" name="Slide Number Placeholder 6"/>
          <p:cNvSpPr txBox="1">
            <a:spLocks/>
          </p:cNvSpPr>
          <p:nvPr/>
        </p:nvSpPr>
        <p:spPr>
          <a:xfrm>
            <a:off x="8777147" y="4954262"/>
            <a:ext cx="366853" cy="189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700" kern="1200">
                <a:solidFill>
                  <a:schemeClr val="bg1"/>
                </a:solidFill>
                <a:latin typeface="Times"/>
                <a:ea typeface="Apple LiGothic Medium" pitchFamily="2" charset="-120"/>
                <a:cs typeface="Times"/>
                <a:sym typeface="Arial" pitchFamily="34" charset="0"/>
              </a:defRPr>
            </a:lvl1pPr>
            <a:lvl2pPr marL="257175" algn="l" rtl="0" fontAlgn="base">
              <a:spcBef>
                <a:spcPct val="0"/>
              </a:spcBef>
              <a:spcAft>
                <a:spcPct val="0"/>
              </a:spcAft>
              <a:defRPr sz="1800" kern="1200">
                <a:solidFill>
                  <a:srgbClr val="FFFFFF"/>
                </a:solidFill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defRPr>
            </a:lvl2pPr>
            <a:lvl3pPr marL="514350" algn="l" rtl="0" fontAlgn="base">
              <a:spcBef>
                <a:spcPct val="0"/>
              </a:spcBef>
              <a:spcAft>
                <a:spcPct val="0"/>
              </a:spcAft>
              <a:defRPr sz="1800" kern="1200">
                <a:solidFill>
                  <a:srgbClr val="FFFFFF"/>
                </a:solidFill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defRPr>
            </a:lvl3pPr>
            <a:lvl4pPr marL="771525" algn="l" rtl="0" fontAlgn="base">
              <a:spcBef>
                <a:spcPct val="0"/>
              </a:spcBef>
              <a:spcAft>
                <a:spcPct val="0"/>
              </a:spcAft>
              <a:defRPr sz="1800" kern="1200">
                <a:solidFill>
                  <a:srgbClr val="FFFFFF"/>
                </a:solidFill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defRPr>
            </a:lvl4pPr>
            <a:lvl5pPr marL="1028700" algn="l" rtl="0" fontAlgn="base">
              <a:spcBef>
                <a:spcPct val="0"/>
              </a:spcBef>
              <a:spcAft>
                <a:spcPct val="0"/>
              </a:spcAft>
              <a:defRPr sz="1800" kern="1200">
                <a:solidFill>
                  <a:srgbClr val="FFFFFF"/>
                </a:solidFill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defRPr>
            </a:lvl5pPr>
            <a:lvl6pPr marL="1285875" algn="l" defTabSz="514350" rtl="0" eaLnBrk="1" latinLnBrk="0" hangingPunct="1">
              <a:defRPr sz="1800" kern="1200">
                <a:solidFill>
                  <a:srgbClr val="FFFFFF"/>
                </a:solidFill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defRPr>
            </a:lvl6pPr>
            <a:lvl7pPr marL="1543050" algn="l" defTabSz="514350" rtl="0" eaLnBrk="1" latinLnBrk="0" hangingPunct="1">
              <a:defRPr sz="1800" kern="1200">
                <a:solidFill>
                  <a:srgbClr val="FFFFFF"/>
                </a:solidFill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defRPr>
            </a:lvl7pPr>
            <a:lvl8pPr marL="1800225" algn="l" defTabSz="514350" rtl="0" eaLnBrk="1" latinLnBrk="0" hangingPunct="1">
              <a:defRPr sz="1800" kern="1200">
                <a:solidFill>
                  <a:srgbClr val="FFFFFF"/>
                </a:solidFill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defRPr>
            </a:lvl8pPr>
            <a:lvl9pPr marL="2057400" algn="l" defTabSz="514350" rtl="0" eaLnBrk="1" latinLnBrk="0" hangingPunct="1">
              <a:defRPr sz="1800" kern="1200">
                <a:solidFill>
                  <a:srgbClr val="FFFFFF"/>
                </a:solidFill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defRPr>
            </a:lvl9pPr>
          </a:lstStyle>
          <a:p>
            <a:pPr defTabSz="514350" fontAlgn="auto">
              <a:spcBef>
                <a:spcPts val="0"/>
              </a:spcBef>
              <a:spcAft>
                <a:spcPts val="0"/>
              </a:spcAft>
              <a:defRPr/>
            </a:pPr>
            <a:fld id="{2F5CCB13-0A32-4557-88E9-079F0C330695}" type="slidenum">
              <a:rPr lang="en-US" kern="0" smtClean="0"/>
              <a:pPr defTabSz="51435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kern="0" dirty="0"/>
          </a:p>
        </p:txBody>
      </p:sp>
      <p:sp>
        <p:nvSpPr>
          <p:cNvPr id="10" name="Rectangle 9"/>
          <p:cNvSpPr/>
          <p:nvPr/>
        </p:nvSpPr>
        <p:spPr>
          <a:xfrm>
            <a:off x="0" y="4936351"/>
            <a:ext cx="639445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0" i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rPr>
              <a:t>© Cable Television Laboratories, Inc. 2016.  Do not share this material with anyone other than CableLabs Members, and vendors under CableLabs NDA if applicable</a:t>
            </a:r>
            <a:r>
              <a:rPr lang="en-US" sz="600" b="0" i="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Apple LiGothic Medium" pitchFamily="2" charset="-120"/>
                <a:cs typeface="+mn-cs"/>
                <a:sym typeface="Arial" pitchFamily="34" charset="0"/>
              </a:rPr>
              <a:t>.</a:t>
            </a:r>
            <a:endParaRPr lang="en-US" sz="600" b="0" i="0" kern="1200" dirty="0" smtClean="0">
              <a:solidFill>
                <a:srgbClr val="FFFFFF"/>
              </a:solidFill>
              <a:effectLst/>
              <a:latin typeface="Arial" pitchFamily="34" charset="0"/>
              <a:ea typeface="Apple LiGothic Medium" pitchFamily="2" charset="-120"/>
              <a:cs typeface="+mn-cs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86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90" r:id="rId2"/>
    <p:sldLayoutId id="2147483791" r:id="rId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marL="6251" indent="-625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600" b="0">
          <a:solidFill>
            <a:srgbClr val="FFFFFF"/>
          </a:solidFill>
          <a:latin typeface="Arial"/>
          <a:ea typeface="+mj-ea"/>
          <a:cs typeface="Arial"/>
          <a:sym typeface="Arial" pitchFamily="34" charset="0"/>
        </a:defRPr>
      </a:lvl1pPr>
      <a:lvl2pPr marL="6251" indent="-625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B1059D"/>
          </a:solidFill>
          <a:latin typeface="Arial" pitchFamily="-107" charset="0"/>
          <a:ea typeface="Apple LiGothic Medium" pitchFamily="-107" charset="-120"/>
          <a:cs typeface="Apple LiGothic Medium" pitchFamily="-107" charset="-120"/>
          <a:sym typeface="Arial" pitchFamily="34" charset="0"/>
        </a:defRPr>
      </a:lvl2pPr>
      <a:lvl3pPr marL="6251" indent="-625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B1059D"/>
          </a:solidFill>
          <a:latin typeface="Arial" pitchFamily="-107" charset="0"/>
          <a:ea typeface="Apple LiGothic Medium" pitchFamily="-107" charset="-120"/>
          <a:cs typeface="Apple LiGothic Medium" pitchFamily="-107" charset="-120"/>
          <a:sym typeface="Arial" pitchFamily="34" charset="0"/>
        </a:defRPr>
      </a:lvl3pPr>
      <a:lvl4pPr marL="6251" indent="-625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B1059D"/>
          </a:solidFill>
          <a:latin typeface="Arial" pitchFamily="-107" charset="0"/>
          <a:ea typeface="Apple LiGothic Medium" pitchFamily="-107" charset="-120"/>
          <a:cs typeface="Apple LiGothic Medium" pitchFamily="-107" charset="-120"/>
          <a:sym typeface="Arial" pitchFamily="34" charset="0"/>
        </a:defRPr>
      </a:lvl4pPr>
      <a:lvl5pPr marL="6251" indent="-625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B1059D"/>
          </a:solidFill>
          <a:latin typeface="Arial" pitchFamily="-107" charset="0"/>
          <a:ea typeface="Apple LiGothic Medium" pitchFamily="-107" charset="-120"/>
          <a:cs typeface="Apple LiGothic Medium" pitchFamily="-107" charset="-120"/>
          <a:sym typeface="Arial" pitchFamily="34" charset="0"/>
        </a:defRPr>
      </a:lvl5pPr>
      <a:lvl6pPr marL="263426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1EB9E4"/>
          </a:solidFill>
          <a:latin typeface="Arial" pitchFamily="-107" charset="0"/>
          <a:ea typeface="Apple LiGothic Medium" pitchFamily="-107" charset="-120"/>
          <a:cs typeface="Apple LiGothic Medium" pitchFamily="-107" charset="-120"/>
          <a:sym typeface="Arial" pitchFamily="-107" charset="0"/>
        </a:defRPr>
      </a:lvl6pPr>
      <a:lvl7pPr marL="52060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1EB9E4"/>
          </a:solidFill>
          <a:latin typeface="Arial" pitchFamily="-107" charset="0"/>
          <a:ea typeface="Apple LiGothic Medium" pitchFamily="-107" charset="-120"/>
          <a:cs typeface="Apple LiGothic Medium" pitchFamily="-107" charset="-120"/>
          <a:sym typeface="Arial" pitchFamily="-107" charset="0"/>
        </a:defRPr>
      </a:lvl7pPr>
      <a:lvl8pPr marL="777776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1EB9E4"/>
          </a:solidFill>
          <a:latin typeface="Arial" pitchFamily="-107" charset="0"/>
          <a:ea typeface="Apple LiGothic Medium" pitchFamily="-107" charset="-120"/>
          <a:cs typeface="Apple LiGothic Medium" pitchFamily="-107" charset="-120"/>
          <a:sym typeface="Arial" pitchFamily="-107" charset="0"/>
        </a:defRPr>
      </a:lvl8pPr>
      <a:lvl9pPr marL="103495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rgbClr val="1EB9E4"/>
          </a:solidFill>
          <a:latin typeface="Arial" pitchFamily="-107" charset="0"/>
          <a:ea typeface="Apple LiGothic Medium" pitchFamily="-107" charset="-120"/>
          <a:cs typeface="Apple LiGothic Medium" pitchFamily="-107" charset="-120"/>
          <a:sym typeface="Arial" pitchFamily="-107" charset="0"/>
        </a:defRPr>
      </a:lvl9pPr>
    </p:titleStyle>
    <p:bodyStyle>
      <a:lvl1pPr marL="187523" indent="-185738" algn="l" rtl="0" eaLnBrk="1" fontAlgn="base" hangingPunct="1">
        <a:lnSpc>
          <a:spcPct val="90000"/>
        </a:lnSpc>
        <a:spcBef>
          <a:spcPts val="1200"/>
        </a:spcBef>
        <a:spcAft>
          <a:spcPct val="0"/>
        </a:spcAft>
        <a:buClr>
          <a:srgbClr val="B80013"/>
        </a:buClr>
        <a:buSzPct val="100000"/>
        <a:buFont typeface="Arial"/>
        <a:buChar char="•"/>
        <a:defRPr sz="2000">
          <a:solidFill>
            <a:srgbClr val="000000"/>
          </a:solidFill>
          <a:latin typeface="Arial"/>
          <a:ea typeface="+mn-ea"/>
          <a:cs typeface="Arial"/>
          <a:sym typeface="Arial" pitchFamily="34" charset="0"/>
        </a:defRPr>
      </a:lvl1pPr>
      <a:lvl2pPr marL="386656" indent="-193775" algn="l" rtl="0" eaLnBrk="1" fontAlgn="base" hangingPunct="1">
        <a:lnSpc>
          <a:spcPct val="90000"/>
        </a:lnSpc>
        <a:spcBef>
          <a:spcPts val="400"/>
        </a:spcBef>
        <a:spcAft>
          <a:spcPct val="0"/>
        </a:spcAft>
        <a:buClr>
          <a:srgbClr val="B80013"/>
        </a:buClr>
        <a:buSzPct val="100000"/>
        <a:buFont typeface="Arial"/>
        <a:buChar char="–"/>
        <a:defRPr sz="1600">
          <a:solidFill>
            <a:srgbClr val="000000"/>
          </a:solidFill>
          <a:latin typeface="Arial"/>
          <a:ea typeface="+mn-ea"/>
          <a:cs typeface="Arial"/>
          <a:sym typeface="Arial" pitchFamily="34" charset="0"/>
        </a:defRPr>
      </a:lvl2pPr>
      <a:lvl3pPr marL="546497" indent="-159842" algn="l" rtl="0" eaLnBrk="1" fontAlgn="base" hangingPunct="1">
        <a:lnSpc>
          <a:spcPct val="90000"/>
        </a:lnSpc>
        <a:spcBef>
          <a:spcPts val="200"/>
        </a:spcBef>
        <a:spcAft>
          <a:spcPct val="0"/>
        </a:spcAft>
        <a:buClr>
          <a:srgbClr val="B80013"/>
        </a:buClr>
        <a:buSzPct val="100000"/>
        <a:buFont typeface="Arial"/>
        <a:buChar char="•"/>
        <a:defRPr sz="1400">
          <a:solidFill>
            <a:srgbClr val="000000"/>
          </a:solidFill>
          <a:latin typeface="Arial"/>
          <a:ea typeface="+mn-ea"/>
          <a:cs typeface="Arial"/>
          <a:sym typeface="Arial" pitchFamily="34" charset="0"/>
        </a:defRPr>
      </a:lvl3pPr>
      <a:lvl4pPr marL="706339" indent="-159842" algn="l" rtl="0" eaLnBrk="1" fontAlgn="base" hangingPunct="1">
        <a:lnSpc>
          <a:spcPct val="90000"/>
        </a:lnSpc>
        <a:spcBef>
          <a:spcPts val="200"/>
        </a:spcBef>
        <a:spcAft>
          <a:spcPct val="0"/>
        </a:spcAft>
        <a:buClr>
          <a:srgbClr val="B80013"/>
        </a:buClr>
        <a:buSzPct val="100000"/>
        <a:buFont typeface="Arial" pitchFamily="34" charset="0"/>
        <a:buChar char="–"/>
        <a:defRPr sz="1100">
          <a:solidFill>
            <a:srgbClr val="000000"/>
          </a:solidFill>
          <a:latin typeface="Arial"/>
          <a:ea typeface="+mn-ea"/>
          <a:cs typeface="Arial"/>
          <a:sym typeface="Arial" pitchFamily="34" charset="0"/>
        </a:defRPr>
      </a:lvl4pPr>
      <a:lvl5pPr marL="773311" indent="-66973" algn="l" rtl="0" eaLnBrk="1" fontAlgn="base" hangingPunct="1">
        <a:lnSpc>
          <a:spcPct val="95000"/>
        </a:lnSpc>
        <a:spcBef>
          <a:spcPts val="675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>
          <a:solidFill>
            <a:schemeClr val="tx2"/>
          </a:solidFill>
          <a:latin typeface="+mn-lt"/>
          <a:ea typeface="+mn-ea"/>
          <a:cs typeface="+mn-cs"/>
          <a:sym typeface="Arial" pitchFamily="34" charset="0"/>
        </a:defRPr>
      </a:lvl5pPr>
      <a:lvl6pPr marL="1416248" indent="-128588" algn="l" rtl="0" eaLnBrk="1" fontAlgn="base" hangingPunct="1">
        <a:lnSpc>
          <a:spcPct val="95000"/>
        </a:lnSpc>
        <a:spcBef>
          <a:spcPts val="1013"/>
        </a:spcBef>
        <a:spcAft>
          <a:spcPct val="0"/>
        </a:spcAft>
        <a:buClr>
          <a:srgbClr val="FFFFFF"/>
        </a:buClr>
        <a:buSzPct val="100000"/>
        <a:buFont typeface="Arial" pitchFamily="-107" charset="0"/>
        <a:buChar char="»"/>
        <a:defRPr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6pPr>
      <a:lvl7pPr marL="1673423" indent="-128588" algn="l" rtl="0" eaLnBrk="1" fontAlgn="base" hangingPunct="1">
        <a:lnSpc>
          <a:spcPct val="95000"/>
        </a:lnSpc>
        <a:spcBef>
          <a:spcPts val="1013"/>
        </a:spcBef>
        <a:spcAft>
          <a:spcPct val="0"/>
        </a:spcAft>
        <a:buClr>
          <a:srgbClr val="FFFFFF"/>
        </a:buClr>
        <a:buSzPct val="100000"/>
        <a:buFont typeface="Arial" pitchFamily="-107" charset="0"/>
        <a:buChar char="»"/>
        <a:defRPr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7pPr>
      <a:lvl8pPr marL="1930598" indent="-128588" algn="l" rtl="0" eaLnBrk="1" fontAlgn="base" hangingPunct="1">
        <a:lnSpc>
          <a:spcPct val="95000"/>
        </a:lnSpc>
        <a:spcBef>
          <a:spcPts val="1013"/>
        </a:spcBef>
        <a:spcAft>
          <a:spcPct val="0"/>
        </a:spcAft>
        <a:buClr>
          <a:srgbClr val="FFFFFF"/>
        </a:buClr>
        <a:buSzPct val="100000"/>
        <a:buFont typeface="Arial" pitchFamily="-107" charset="0"/>
        <a:buChar char="»"/>
        <a:defRPr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8pPr>
      <a:lvl9pPr marL="2187773" indent="-128588" algn="l" rtl="0" eaLnBrk="1" fontAlgn="base" hangingPunct="1">
        <a:lnSpc>
          <a:spcPct val="95000"/>
        </a:lnSpc>
        <a:spcBef>
          <a:spcPts val="1013"/>
        </a:spcBef>
        <a:spcAft>
          <a:spcPct val="0"/>
        </a:spcAft>
        <a:buClr>
          <a:srgbClr val="FFFFFF"/>
        </a:buClr>
        <a:buSzPct val="100000"/>
        <a:buFont typeface="Arial" pitchFamily="-107" charset="0"/>
        <a:buChar char="»"/>
        <a:defRPr>
          <a:solidFill>
            <a:schemeClr val="tx1"/>
          </a:solidFill>
          <a:latin typeface="+mn-lt"/>
          <a:ea typeface="+mn-ea"/>
          <a:cs typeface="+mn-cs"/>
          <a:sym typeface="Arial" pitchFamily="-107" charset="0"/>
        </a:defRPr>
      </a:lvl9pPr>
    </p:bodyStyle>
    <p:otherStyle>
      <a:defPPr>
        <a:defRPr lang="en-US"/>
      </a:defPPr>
      <a:lvl1pPr marL="0" algn="l" defTabSz="25717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opendaylight.org/InboundCodeReview#dco-policy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opendaylight.org/view/PacketCablePCMM:Main" TargetMode="External"/><Relationship Id="rId2" Type="http://schemas.openxmlformats.org/officeDocument/2006/relationships/hyperlink" Target="https://lists.opendaylight.org/mailman/listinfo/packetcable-de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bugs.opendaylight.org/show_bug.cgi?id=627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ugs.opendaylight.org/show_bug.cgi?id=630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ugs.opendaylight.org/show_bug.cgi?id=676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bugs.opendaylight.org/show_bug.cgi?id=676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 txBox="1">
            <a:spLocks/>
          </p:cNvSpPr>
          <p:nvPr/>
        </p:nvSpPr>
        <p:spPr>
          <a:xfrm>
            <a:off x="914400" y="1009650"/>
            <a:ext cx="6908800" cy="838200"/>
          </a:xfrm>
          <a:prstGeom prst="rect">
            <a:avLst/>
          </a:prstGeom>
        </p:spPr>
        <p:txBody>
          <a:bodyPr/>
          <a:lstStyle>
            <a:lvl1pPr marL="187523" indent="-185738" algn="l" rtl="0" eaLnBrk="1" fontAlgn="base" hangingPunct="1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B80013"/>
              </a:buClr>
              <a:buSzPct val="100000"/>
              <a:buFont typeface="Arial"/>
              <a:buChar char="•"/>
              <a:defRPr sz="2000">
                <a:solidFill>
                  <a:srgbClr val="000000"/>
                </a:solidFill>
                <a:latin typeface="Arial"/>
                <a:ea typeface="+mn-ea"/>
                <a:cs typeface="Arial"/>
                <a:sym typeface="Arial" pitchFamily="34" charset="0"/>
              </a:defRPr>
            </a:lvl1pPr>
            <a:lvl2pPr marL="386656" indent="-193775" algn="l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B80013"/>
              </a:buClr>
              <a:buSzPct val="100000"/>
              <a:buFont typeface="Arial"/>
              <a:buChar char="–"/>
              <a:defRPr sz="1600">
                <a:solidFill>
                  <a:srgbClr val="000000"/>
                </a:solidFill>
                <a:latin typeface="Arial"/>
                <a:ea typeface="+mn-ea"/>
                <a:cs typeface="Arial"/>
                <a:sym typeface="Arial" pitchFamily="34" charset="0"/>
              </a:defRPr>
            </a:lvl2pPr>
            <a:lvl3pPr marL="546497" indent="-159842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>
                <a:srgbClr val="B80013"/>
              </a:buClr>
              <a:buSzPct val="100000"/>
              <a:buFont typeface="Arial"/>
              <a:buChar char="•"/>
              <a:defRPr sz="1400">
                <a:solidFill>
                  <a:srgbClr val="000000"/>
                </a:solidFill>
                <a:latin typeface="Arial"/>
                <a:ea typeface="+mn-ea"/>
                <a:cs typeface="Arial"/>
                <a:sym typeface="Arial" pitchFamily="34" charset="0"/>
              </a:defRPr>
            </a:lvl3pPr>
            <a:lvl4pPr marL="706339" indent="-159842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>
                <a:srgbClr val="B80013"/>
              </a:buClr>
              <a:buSzPct val="100000"/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/>
                <a:ea typeface="+mn-ea"/>
                <a:cs typeface="Arial"/>
                <a:sym typeface="Arial" pitchFamily="34" charset="0"/>
              </a:defRPr>
            </a:lvl4pPr>
            <a:lvl5pPr marL="773311" indent="-66973" algn="l" rtl="0" eaLnBrk="1" fontAlgn="base" hangingPunct="1">
              <a:lnSpc>
                <a:spcPct val="95000"/>
              </a:lnSpc>
              <a:spcBef>
                <a:spcPts val="675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buChar char="»"/>
              <a:defRPr>
                <a:solidFill>
                  <a:schemeClr val="tx2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5pPr>
            <a:lvl6pPr marL="1416248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6pPr>
            <a:lvl7pPr marL="1673423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7pPr>
            <a:lvl8pPr marL="1930598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8pPr>
            <a:lvl9pPr marL="2187773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9pPr>
          </a:lstStyle>
          <a:p>
            <a:pPr marL="1785" indent="0">
              <a:buNone/>
            </a:pPr>
            <a:r>
              <a:rPr lang="en-US" sz="3200" dirty="0" smtClean="0"/>
              <a:t>OpenDaylight Packetcable Plugin</a:t>
            </a:r>
          </a:p>
          <a:p>
            <a:pPr marL="1785" indent="0">
              <a:buNone/>
            </a:pPr>
            <a:r>
              <a:rPr lang="en-US" sz="3200" dirty="0" smtClean="0"/>
              <a:t>Working Group Call</a:t>
            </a:r>
          </a:p>
        </p:txBody>
      </p:sp>
      <p:sp>
        <p:nvSpPr>
          <p:cNvPr id="4" name="Text Placeholder 5"/>
          <p:cNvSpPr txBox="1">
            <a:spLocks/>
          </p:cNvSpPr>
          <p:nvPr/>
        </p:nvSpPr>
        <p:spPr>
          <a:xfrm>
            <a:off x="914400" y="2215763"/>
            <a:ext cx="5792904" cy="298450"/>
          </a:xfrm>
          <a:prstGeom prst="rect">
            <a:avLst/>
          </a:prstGeom>
        </p:spPr>
        <p:txBody>
          <a:bodyPr/>
          <a:lstStyle>
            <a:lvl1pPr marL="187523" indent="-185738" algn="l" rtl="0" eaLnBrk="1" fontAlgn="base" hangingPunct="1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B80013"/>
              </a:buClr>
              <a:buSzPct val="100000"/>
              <a:buFont typeface="Arial"/>
              <a:buChar char="•"/>
              <a:defRPr sz="2000">
                <a:solidFill>
                  <a:srgbClr val="000000"/>
                </a:solidFill>
                <a:latin typeface="Arial"/>
                <a:ea typeface="+mn-ea"/>
                <a:cs typeface="Arial"/>
                <a:sym typeface="Arial" pitchFamily="34" charset="0"/>
              </a:defRPr>
            </a:lvl1pPr>
            <a:lvl2pPr marL="386656" indent="-193775" algn="l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B80013"/>
              </a:buClr>
              <a:buSzPct val="100000"/>
              <a:buFont typeface="Arial"/>
              <a:buChar char="–"/>
              <a:defRPr sz="1600">
                <a:solidFill>
                  <a:srgbClr val="000000"/>
                </a:solidFill>
                <a:latin typeface="Arial"/>
                <a:ea typeface="+mn-ea"/>
                <a:cs typeface="Arial"/>
                <a:sym typeface="Arial" pitchFamily="34" charset="0"/>
              </a:defRPr>
            </a:lvl2pPr>
            <a:lvl3pPr marL="546497" indent="-159842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>
                <a:srgbClr val="B80013"/>
              </a:buClr>
              <a:buSzPct val="100000"/>
              <a:buFont typeface="Arial"/>
              <a:buChar char="•"/>
              <a:defRPr sz="1400">
                <a:solidFill>
                  <a:srgbClr val="000000"/>
                </a:solidFill>
                <a:latin typeface="Arial"/>
                <a:ea typeface="+mn-ea"/>
                <a:cs typeface="Arial"/>
                <a:sym typeface="Arial" pitchFamily="34" charset="0"/>
              </a:defRPr>
            </a:lvl3pPr>
            <a:lvl4pPr marL="706339" indent="-159842" algn="l" rtl="0" eaLnBrk="1" fontAlgn="base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>
                <a:srgbClr val="B80013"/>
              </a:buClr>
              <a:buSzPct val="100000"/>
              <a:buFont typeface="Arial" pitchFamily="34" charset="0"/>
              <a:buChar char="–"/>
              <a:defRPr sz="1100">
                <a:solidFill>
                  <a:srgbClr val="000000"/>
                </a:solidFill>
                <a:latin typeface="Arial"/>
                <a:ea typeface="+mn-ea"/>
                <a:cs typeface="Arial"/>
                <a:sym typeface="Arial" pitchFamily="34" charset="0"/>
              </a:defRPr>
            </a:lvl4pPr>
            <a:lvl5pPr marL="773311" indent="-66973" algn="l" rtl="0" eaLnBrk="1" fontAlgn="base" hangingPunct="1">
              <a:lnSpc>
                <a:spcPct val="95000"/>
              </a:lnSpc>
              <a:spcBef>
                <a:spcPts val="675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buChar char="»"/>
              <a:defRPr>
                <a:solidFill>
                  <a:schemeClr val="tx2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5pPr>
            <a:lvl6pPr marL="1416248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6pPr>
            <a:lvl7pPr marL="1673423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7pPr>
            <a:lvl8pPr marL="1930598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8pPr>
            <a:lvl9pPr marL="2187773" indent="-128588" algn="l" rtl="0" eaLnBrk="1" fontAlgn="base" hangingPunct="1">
              <a:lnSpc>
                <a:spcPct val="95000"/>
              </a:lnSpc>
              <a:spcBef>
                <a:spcPts val="1013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-107" charset="0"/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Arial" pitchFamily="-107" charset="0"/>
              </a:defRPr>
            </a:lvl9pPr>
          </a:lstStyle>
          <a:p>
            <a:pPr marL="1785" indent="0">
              <a:buNone/>
            </a:pPr>
            <a:r>
              <a:rPr lang="en-US" dirty="0" smtClean="0"/>
              <a:t>September 22,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3853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Supporting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Comcast-submitted issues for resolution in next ODL release (Carbon)</a:t>
            </a:r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pPr marL="1785" indent="0">
              <a:buNone/>
            </a:pPr>
            <a:endParaRPr lang="en-US" sz="1600" dirty="0" smtClean="0"/>
          </a:p>
          <a:p>
            <a:pPr marL="1785" indent="0">
              <a:buNone/>
            </a:pPr>
            <a:endParaRPr lang="en-US" sz="1600" dirty="0"/>
          </a:p>
          <a:p>
            <a:pPr marL="1785" indent="0">
              <a:buNone/>
            </a:pPr>
            <a:endParaRPr lang="en-US" sz="1600" dirty="0" smtClean="0"/>
          </a:p>
          <a:p>
            <a:pPr marL="1785" indent="0">
              <a:buNone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3785139-E88E-45E0-9DA2-60CD650926A5}" type="slidenum">
              <a:rPr lang="en-US" sz="600" smtClean="0"/>
              <a:pPr algn="r"/>
              <a:t>10</a:t>
            </a:fld>
            <a:endParaRPr lang="en-US" sz="6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264997"/>
              </p:ext>
            </p:extLst>
          </p:nvPr>
        </p:nvGraphicFramePr>
        <p:xfrm>
          <a:off x="810920" y="1713776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Worksheet" showAsIcon="1" r:id="rId3" imgW="914400" imgH="771480" progId="Excel.Sheet.12">
                  <p:embed/>
                </p:oleObj>
              </mc:Choice>
              <mc:Fallback>
                <p:oleObj name="Worksheet" showAsIcon="1" r:id="rId3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0920" y="1713776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32225" y="2406489"/>
            <a:ext cx="3790952" cy="15265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9/15:   Jeff </a:t>
            </a:r>
            <a:r>
              <a:rPr lang="en-US" sz="1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Pedigo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 (Applied Broadband) will be working to submit a first set of changes to prove out the submission and review process.   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Issues listed on row </a:t>
            </a:r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7 (Fixed handling of Priority classifier parameter) and row 8 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(Added </a:t>
            </a:r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direction to the </a:t>
            </a:r>
            <a:r>
              <a:rPr lang="en-US" sz="1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GateSpec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)  from the list on the attached spreadsheet are the first to be processed.</a:t>
            </a:r>
            <a:endParaRPr lang="en-US" sz="1400" b="1" dirty="0">
              <a:solidFill>
                <a:schemeClr val="bg1"/>
              </a:solidFill>
              <a:latin typeface="Calibri" panose="020F0502020204030204" pitchFamily="34" charset="0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69822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Open </a:t>
            </a:r>
            <a:r>
              <a:rPr lang="en-US" sz="2800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16" y="1085279"/>
            <a:ext cx="8267684" cy="3649563"/>
          </a:xfrm>
        </p:spPr>
        <p:txBody>
          <a:bodyPr/>
          <a:lstStyle/>
          <a:p>
            <a:r>
              <a:rPr lang="en-US" sz="1600" dirty="0" smtClean="0"/>
              <a:t>Q &amp; A –</a:t>
            </a:r>
          </a:p>
          <a:p>
            <a:pPr lvl="1"/>
            <a:r>
              <a:rPr lang="en-US" sz="1400" dirty="0" smtClean="0"/>
              <a:t>Discussion </a:t>
            </a:r>
            <a:r>
              <a:rPr lang="en-US" sz="1400" dirty="0" smtClean="0"/>
              <a:t>for Packetcable Carbon release. </a:t>
            </a:r>
          </a:p>
          <a:p>
            <a:pPr lvl="1"/>
            <a:r>
              <a:rPr lang="en-US" sz="1400" dirty="0" smtClean="0"/>
              <a:t>Working group suggested change to semi-weekly meetings – every other week.  All attendees agreed.  Kevin will revise meeting invite and info on Packetcable wiki</a:t>
            </a:r>
            <a:r>
              <a:rPr lang="en-US" sz="1400" dirty="0" smtClean="0"/>
              <a:t>.  Next meeting to now be Oct. 6</a:t>
            </a:r>
            <a:endParaRPr lang="en-US" sz="1400" dirty="0" smtClean="0"/>
          </a:p>
          <a:p>
            <a:pPr lvl="1"/>
            <a:r>
              <a:rPr lang="en-US" sz="1400" dirty="0" smtClean="0"/>
              <a:t>Jeff </a:t>
            </a:r>
            <a:r>
              <a:rPr lang="en-US" sz="1400" dirty="0" err="1" smtClean="0"/>
              <a:t>Pedigo</a:t>
            </a:r>
            <a:r>
              <a:rPr lang="en-US" sz="1400" dirty="0" smtClean="0"/>
              <a:t> (AB) is </a:t>
            </a:r>
            <a:r>
              <a:rPr lang="en-US" sz="1400" dirty="0" smtClean="0"/>
              <a:t>preparing changes f</a:t>
            </a:r>
            <a:r>
              <a:rPr lang="en-US" sz="1400" dirty="0" smtClean="0"/>
              <a:t>or </a:t>
            </a:r>
            <a:r>
              <a:rPr lang="en-US" sz="1400" dirty="0" err="1" smtClean="0"/>
              <a:t>Gerrit</a:t>
            </a:r>
            <a:r>
              <a:rPr lang="en-US" sz="1400" dirty="0" smtClean="0"/>
              <a:t>.</a:t>
            </a:r>
            <a:endParaRPr lang="en-US" sz="1400" dirty="0" smtClean="0"/>
          </a:p>
          <a:p>
            <a:pPr lvl="1"/>
            <a:r>
              <a:rPr lang="en-US" sz="1400" dirty="0" smtClean="0"/>
              <a:t>Comcast legal is confirming that they can comply with ODL Inbound Code Review </a:t>
            </a:r>
            <a:r>
              <a:rPr lang="en-US" sz="1400" dirty="0" smtClean="0"/>
              <a:t>requirements before Jeff will make the </a:t>
            </a:r>
            <a:r>
              <a:rPr lang="en-US" sz="1400" dirty="0" err="1" smtClean="0"/>
              <a:t>Gerrit</a:t>
            </a:r>
            <a:r>
              <a:rPr lang="en-US" sz="1400" dirty="0" smtClean="0"/>
              <a:t> submission. </a:t>
            </a:r>
            <a:r>
              <a:rPr lang="en-US" sz="1400" dirty="0">
                <a:hlinkClick r:id="rId2"/>
              </a:rPr>
              <a:t>https://</a:t>
            </a:r>
            <a:r>
              <a:rPr lang="en-US" sz="1400" dirty="0" smtClean="0">
                <a:hlinkClick r:id="rId2"/>
              </a:rPr>
              <a:t>www.opendaylight.org/InboundCodeReview#dco-policy</a:t>
            </a:r>
            <a:endParaRPr lang="en-US" sz="1400" dirty="0" smtClean="0"/>
          </a:p>
          <a:p>
            <a:pPr marL="192881" lvl="1" indent="0">
              <a:buNone/>
            </a:pPr>
            <a:endParaRPr lang="en-US" sz="1400" dirty="0"/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3785139-E88E-45E0-9DA2-60CD650926A5}" type="slidenum">
              <a:rPr lang="en-US" sz="600" smtClean="0"/>
              <a:pPr algn="r"/>
              <a:t>11</a:t>
            </a:fld>
            <a:endParaRPr lang="en-US" sz="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49" y="2781588"/>
            <a:ext cx="2600325" cy="191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53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 every other week – </a:t>
            </a:r>
          </a:p>
          <a:p>
            <a:pPr lvl="1"/>
            <a:r>
              <a:rPr lang="en-US" dirty="0" smtClean="0"/>
              <a:t>Meeting dates to end of year are: Oct. 6, Oct. 20, Nov. 3, Nov. 17, Dec. 1, &amp; Dec 15</a:t>
            </a:r>
          </a:p>
          <a:p>
            <a:r>
              <a:rPr lang="en-US" dirty="0" smtClean="0"/>
              <a:t>Continue to meet at 11:00 Mountain Time for now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3785139-E88E-45E0-9DA2-60CD650926A5}" type="slidenum">
              <a:rPr lang="en-US" sz="700" smtClean="0"/>
              <a:pPr algn="r"/>
              <a:t>12</a:t>
            </a:fld>
            <a:endParaRPr lang="en-US" sz="7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2484" y="2676524"/>
            <a:ext cx="3844767" cy="199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01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514337" fontAlgn="auto">
              <a:spcBef>
                <a:spcPts val="0"/>
              </a:spcBef>
              <a:spcAft>
                <a:spcPts val="0"/>
              </a:spcAft>
              <a:defRPr/>
            </a:pPr>
            <a:fld id="{2F5CCB13-0A32-4557-88E9-079F0C330695}" type="slidenum">
              <a:rPr lang="en-US" kern="0" smtClean="0"/>
              <a:pPr defTabSz="514337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42771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Open Issues – progress report</a:t>
            </a:r>
            <a:endParaRPr lang="en-US" sz="1600" dirty="0"/>
          </a:p>
          <a:p>
            <a:r>
              <a:rPr lang="en-US" sz="1600" dirty="0" smtClean="0"/>
              <a:t>Changes for Carbon release</a:t>
            </a:r>
          </a:p>
          <a:p>
            <a:r>
              <a:rPr lang="en-US" sz="1600" dirty="0" smtClean="0"/>
              <a:t>Q&amp;A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3785139-E88E-45E0-9DA2-60CD650926A5}" type="slidenum">
              <a:rPr lang="en-US" sz="1100" smtClean="0"/>
              <a:pPr algn="r"/>
              <a:t>2</a:t>
            </a:fld>
            <a:endParaRPr lang="en-US" sz="1100" dirty="0"/>
          </a:p>
        </p:txBody>
      </p:sp>
      <p:pic>
        <p:nvPicPr>
          <p:cNvPr id="5" name="Picture 4" descr="graphics-agenda-615488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009" y="1513711"/>
            <a:ext cx="1900791" cy="20902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41650" y="3216114"/>
            <a:ext cx="3790952" cy="10618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Meeting Attendees:  </a:t>
            </a:r>
            <a:r>
              <a:rPr lang="en-US" sz="1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Vineesha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Bandi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, </a:t>
            </a:r>
            <a:r>
              <a:rPr lang="en-US" sz="1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Kasim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Inan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, Bora  </a:t>
            </a:r>
            <a:r>
              <a:rPr lang="en-US" sz="1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Erbas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, </a:t>
            </a:r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Mohammad </a:t>
            </a:r>
            <a:r>
              <a:rPr lang="en-US" sz="1400" b="1" dirty="0" err="1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Kabir</a:t>
            </a:r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 Chowdhury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 (Comcast), Jeff </a:t>
            </a:r>
            <a:r>
              <a:rPr lang="en-US" sz="1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Pedigo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, John </a:t>
            </a:r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Thompson (Applied Broadband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); Phil </a:t>
            </a:r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Rosenberg-</a:t>
            </a:r>
            <a:r>
              <a:rPr lang="en-US" sz="1400" b="1" dirty="0" smtClean="0">
                <a:solidFill>
                  <a:schemeClr val="bg1"/>
                </a:solidFill>
                <a:latin typeface="Calibri" panose="020F0502020204030204" pitchFamily="34" charset="0"/>
                <a:cs typeface="Times"/>
              </a:rPr>
              <a:t>Watt, Ryan Vail, Mufaddal Makati, Kevin Kershaw (CableLabs)</a:t>
            </a:r>
            <a:endParaRPr lang="en-US" sz="1400" b="1" dirty="0">
              <a:solidFill>
                <a:schemeClr val="bg1"/>
              </a:solidFill>
              <a:latin typeface="Calibri" panose="020F0502020204030204" pitchFamily="34" charset="0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06459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&amp; Wiki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Mailing list  :   </a:t>
            </a:r>
            <a:endParaRPr lang="en-US" sz="2000" dirty="0" smtClean="0"/>
          </a:p>
          <a:p>
            <a:pPr marL="200918" lvl="1" indent="0">
              <a:buNone/>
            </a:pPr>
            <a:r>
              <a:rPr lang="en-US" sz="1800" u="sng" dirty="0" smtClean="0">
                <a:hlinkClick r:id="rId2"/>
              </a:rPr>
              <a:t>https</a:t>
            </a:r>
            <a:r>
              <a:rPr lang="en-US" sz="1800" u="sng" dirty="0">
                <a:hlinkClick r:id="rId2"/>
              </a:rPr>
              <a:t>://lists.opendaylight.org/mailman/listinfo/packetcable-dev  </a:t>
            </a:r>
          </a:p>
          <a:p>
            <a:endParaRPr lang="en-US" sz="2000" dirty="0" smtClean="0"/>
          </a:p>
          <a:p>
            <a:r>
              <a:rPr lang="en-US" sz="2000" dirty="0" smtClean="0"/>
              <a:t>Wiki </a:t>
            </a:r>
            <a:r>
              <a:rPr lang="en-US" sz="2000" dirty="0"/>
              <a:t>: </a:t>
            </a:r>
            <a:endParaRPr lang="en-US" sz="2000" dirty="0" smtClean="0"/>
          </a:p>
          <a:p>
            <a:pPr marL="200918" lvl="1" indent="0">
              <a:buNone/>
            </a:pPr>
            <a:r>
              <a:rPr lang="en-US" sz="1800" u="sng" dirty="0">
                <a:hlinkClick r:id="rId3"/>
              </a:rPr>
              <a:t>https://wiki.opendaylight.org/view/PacketCablePCMM:Main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01024" y="4767263"/>
            <a:ext cx="485775" cy="273844"/>
          </a:xfrm>
        </p:spPr>
        <p:txBody>
          <a:bodyPr/>
          <a:lstStyle/>
          <a:p>
            <a:pPr algn="r"/>
            <a:fld id="{A3785139-E88E-45E0-9DA2-60CD650926A5}" type="slidenum">
              <a:rPr lang="en-US" sz="900" smtClean="0"/>
              <a:pPr algn="r"/>
              <a:t>3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0119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Carbon: Goals / TODOs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010234"/>
            <a:ext cx="8267684" cy="3649563"/>
          </a:xfrm>
        </p:spPr>
        <p:txBody>
          <a:bodyPr/>
          <a:lstStyle/>
          <a:p>
            <a:r>
              <a:rPr lang="en-US" sz="1400" dirty="0" smtClean="0"/>
              <a:t>Goals:</a:t>
            </a:r>
          </a:p>
          <a:p>
            <a:pPr lvl="1"/>
            <a:r>
              <a:rPr lang="en-US" sz="1200" dirty="0" smtClean="0"/>
              <a:t>fix identified bugs</a:t>
            </a:r>
          </a:p>
          <a:p>
            <a:pPr lvl="1"/>
            <a:r>
              <a:rPr lang="en-US" sz="1200" dirty="0" smtClean="0"/>
              <a:t>add enhancements; Comcast/AB list organized/grouped into sensible packages</a:t>
            </a:r>
          </a:p>
          <a:p>
            <a:r>
              <a:rPr lang="en-US" sz="1400" dirty="0" smtClean="0"/>
              <a:t>Maintenance work </a:t>
            </a:r>
          </a:p>
          <a:p>
            <a:pPr lvl="1"/>
            <a:r>
              <a:rPr lang="en-US" sz="1200" dirty="0" smtClean="0"/>
              <a:t>Currently reported issues: none besides Comcast “</a:t>
            </a:r>
            <a:r>
              <a:rPr lang="en-US" sz="1200" dirty="0"/>
              <a:t>package</a:t>
            </a:r>
            <a:r>
              <a:rPr lang="en-US" sz="1200" dirty="0" smtClean="0"/>
              <a:t>”  </a:t>
            </a:r>
            <a:r>
              <a:rPr lang="en-US" sz="1200" dirty="0"/>
              <a:t>(see slide 9</a:t>
            </a:r>
            <a:r>
              <a:rPr lang="en-US" sz="1200" dirty="0" smtClean="0"/>
              <a:t>)</a:t>
            </a:r>
            <a:endParaRPr lang="en-US" sz="1200" dirty="0"/>
          </a:p>
          <a:p>
            <a:r>
              <a:rPr lang="en-US" sz="1600" dirty="0" smtClean="0"/>
              <a:t>Documentation </a:t>
            </a:r>
            <a:r>
              <a:rPr lang="en-US" sz="1600" dirty="0"/>
              <a:t>work</a:t>
            </a:r>
          </a:p>
          <a:p>
            <a:pPr lvl="1"/>
            <a:r>
              <a:rPr lang="en-US" sz="1200" dirty="0" smtClean="0"/>
              <a:t>As needed to support new features / functions</a:t>
            </a:r>
          </a:p>
          <a:p>
            <a:r>
              <a:rPr lang="en-US" sz="1400" dirty="0"/>
              <a:t>Functional Changes </a:t>
            </a:r>
          </a:p>
          <a:p>
            <a:pPr lvl="1"/>
            <a:r>
              <a:rPr lang="en-US" sz="1200" dirty="0"/>
              <a:t>Enhancements from Comcast / AB </a:t>
            </a:r>
            <a:endParaRPr lang="en-US" sz="1400" dirty="0"/>
          </a:p>
          <a:p>
            <a:r>
              <a:rPr lang="en-US" sz="1400" dirty="0" smtClean="0"/>
              <a:t>Structural issues </a:t>
            </a:r>
          </a:p>
          <a:p>
            <a:pPr lvl="1"/>
            <a:r>
              <a:rPr lang="en-US" sz="1200" dirty="0" smtClean="0"/>
              <a:t>Change to </a:t>
            </a:r>
            <a:r>
              <a:rPr lang="en-US" sz="1200" dirty="0"/>
              <a:t>support </a:t>
            </a:r>
            <a:r>
              <a:rPr lang="en-US" sz="1200" dirty="0" err="1"/>
              <a:t>DataTreeChangeListener</a:t>
            </a:r>
            <a:r>
              <a:rPr lang="en-US" sz="1200" dirty="0" smtClean="0"/>
              <a:t>.- Bugzilla 6302</a:t>
            </a:r>
            <a:endParaRPr lang="en-US" sz="1200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3785139-E88E-45E0-9DA2-60CD650926A5}" type="slidenum">
              <a:rPr lang="en-US" sz="1000" smtClean="0"/>
              <a:pPr algn="r"/>
              <a:t>4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1918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Carbon: Draft Release Plan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010234"/>
            <a:ext cx="8267684" cy="3649563"/>
          </a:xfrm>
        </p:spPr>
        <p:txBody>
          <a:bodyPr/>
          <a:lstStyle/>
          <a:p>
            <a:r>
              <a:rPr lang="en-US" sz="1400" dirty="0"/>
              <a:t>M1 – Intent to participate – 11/3/16</a:t>
            </a:r>
          </a:p>
          <a:p>
            <a:r>
              <a:rPr lang="en-US" sz="1400" dirty="0"/>
              <a:t>M2 – Project Release Plan complete – 12/8/16</a:t>
            </a:r>
          </a:p>
          <a:p>
            <a:r>
              <a:rPr lang="en-US" sz="1400" dirty="0"/>
              <a:t>M3 – Feature / Function Freeze: </a:t>
            </a:r>
            <a:r>
              <a:rPr lang="en-US" sz="1400" dirty="0" smtClean="0"/>
              <a:t>2/2/17</a:t>
            </a:r>
            <a:endParaRPr lang="en-US" sz="1400" dirty="0"/>
          </a:p>
          <a:p>
            <a:r>
              <a:rPr lang="en-US" sz="1400" dirty="0"/>
              <a:t>M4 – API Freeze: </a:t>
            </a:r>
            <a:r>
              <a:rPr lang="en-US" sz="1400" dirty="0" smtClean="0"/>
              <a:t>3/2/17</a:t>
            </a:r>
            <a:endParaRPr lang="en-US" sz="1400" dirty="0"/>
          </a:p>
          <a:p>
            <a:r>
              <a:rPr lang="en-US" sz="1400" dirty="0"/>
              <a:t>M5 – Code Freeze: </a:t>
            </a:r>
            <a:r>
              <a:rPr lang="en-US" sz="1400" dirty="0" smtClean="0"/>
              <a:t>3/30/17</a:t>
            </a:r>
            <a:endParaRPr lang="en-US" sz="1400" dirty="0"/>
          </a:p>
          <a:p>
            <a:r>
              <a:rPr lang="en-US" sz="1400" dirty="0"/>
              <a:t>RC0 / RC1 / RC2: </a:t>
            </a:r>
            <a:r>
              <a:rPr lang="en-US" sz="1400" dirty="0" smtClean="0"/>
              <a:t>4/12/17, 4/20/17, 4/27/17</a:t>
            </a:r>
            <a:endParaRPr lang="en-US" sz="1400" dirty="0"/>
          </a:p>
          <a:p>
            <a:r>
              <a:rPr lang="en-US" sz="1400" dirty="0"/>
              <a:t>Packetcable Project Release Review – </a:t>
            </a:r>
            <a:r>
              <a:rPr lang="en-US" sz="1400" dirty="0" smtClean="0"/>
              <a:t>Between 4/27 &amp; 4/3/17</a:t>
            </a:r>
            <a:endParaRPr lang="en-US" sz="1400" dirty="0"/>
          </a:p>
          <a:p>
            <a:r>
              <a:rPr lang="en-US" sz="1400" dirty="0"/>
              <a:t>RC3 – Release Review and final build: 5</a:t>
            </a:r>
            <a:r>
              <a:rPr lang="en-US" sz="1400" dirty="0" smtClean="0"/>
              <a:t>/4/17</a:t>
            </a:r>
            <a:endParaRPr lang="en-US" sz="1400" dirty="0"/>
          </a:p>
          <a:p>
            <a:r>
              <a:rPr lang="en-US" sz="1400" dirty="0"/>
              <a:t>Formal </a:t>
            </a:r>
            <a:r>
              <a:rPr lang="en-US" sz="1400" dirty="0" smtClean="0"/>
              <a:t>Carbon Release</a:t>
            </a:r>
            <a:r>
              <a:rPr lang="en-US" sz="1400" dirty="0"/>
              <a:t>: </a:t>
            </a:r>
            <a:r>
              <a:rPr lang="en-US" sz="1400" dirty="0" smtClean="0"/>
              <a:t>5/11/17</a:t>
            </a:r>
            <a:endParaRPr lang="en-US" sz="1400" dirty="0"/>
          </a:p>
          <a:p>
            <a:pPr lvl="1"/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3785139-E88E-45E0-9DA2-60CD650926A5}" type="slidenum">
              <a:rPr lang="en-US" sz="1000" smtClean="0"/>
              <a:pPr algn="r"/>
              <a:t>5</a:t>
            </a:fld>
            <a:endParaRPr lang="en-US" sz="1000" dirty="0"/>
          </a:p>
        </p:txBody>
      </p:sp>
      <p:sp>
        <p:nvSpPr>
          <p:cNvPr id="6" name="Down Arrow 5"/>
          <p:cNvSpPr/>
          <p:nvPr/>
        </p:nvSpPr>
        <p:spPr bwMode="auto">
          <a:xfrm>
            <a:off x="16103" y="1806416"/>
            <a:ext cx="596900" cy="2777972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514350"/>
            <a:endParaRPr lang="en-US" sz="700" dirty="0" smtClean="0">
              <a:solidFill>
                <a:schemeClr val="tx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51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Packetcable Carbon Work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010234"/>
            <a:ext cx="8267684" cy="3649563"/>
          </a:xfrm>
        </p:spPr>
        <p:txBody>
          <a:bodyPr/>
          <a:lstStyle/>
          <a:p>
            <a:r>
              <a:rPr lang="en-US" sz="1400" dirty="0" smtClean="0"/>
              <a:t>Source: Arris</a:t>
            </a:r>
          </a:p>
          <a:p>
            <a:pPr lvl="1"/>
            <a:r>
              <a:rPr lang="en-US" sz="1200" dirty="0"/>
              <a:t>I</a:t>
            </a:r>
            <a:r>
              <a:rPr lang="en-US" sz="1200" dirty="0" smtClean="0"/>
              <a:t>ntegrate Arris information into current Packetcable User Guide.</a:t>
            </a:r>
          </a:p>
          <a:p>
            <a:r>
              <a:rPr lang="en-US" sz="1400" dirty="0" smtClean="0"/>
              <a:t>Tracked on ODL </a:t>
            </a:r>
            <a:r>
              <a:rPr lang="en-US" sz="1400" dirty="0"/>
              <a:t>Bugzilla </a:t>
            </a:r>
            <a:r>
              <a:rPr lang="en-US" sz="1400" dirty="0" smtClean="0"/>
              <a:t>- </a:t>
            </a:r>
            <a:r>
              <a:rPr lang="en-US" sz="1400" dirty="0" smtClean="0">
                <a:hlinkClick r:id="rId2" tooltip="UNCONFIRMED - Packetcable project documentation needs updating"/>
              </a:rPr>
              <a:t>Bug </a:t>
            </a:r>
            <a:r>
              <a:rPr lang="en-US" sz="1400" dirty="0">
                <a:hlinkClick r:id="rId2" tooltip="UNCONFIRMED - Packetcable project documentation needs updating"/>
              </a:rPr>
              <a:t>6279</a:t>
            </a:r>
            <a:r>
              <a:rPr lang="en-US" sz="1400" dirty="0" smtClean="0"/>
              <a:t> </a:t>
            </a:r>
            <a:endParaRPr lang="en-US" sz="1400" dirty="0"/>
          </a:p>
          <a:p>
            <a:r>
              <a:rPr lang="en-US" sz="1400" dirty="0" smtClean="0"/>
              <a:t>Description: Documentation update</a:t>
            </a:r>
            <a:endParaRPr lang="en-US" sz="1400" dirty="0"/>
          </a:p>
          <a:p>
            <a:r>
              <a:rPr lang="en-US" sz="1400" dirty="0" smtClean="0"/>
              <a:t>Type: Enhancement</a:t>
            </a:r>
          </a:p>
          <a:p>
            <a:r>
              <a:rPr lang="en-US" sz="1400" dirty="0" smtClean="0"/>
              <a:t>Target Release: Carbon w/ “cherry pick” to Boron</a:t>
            </a:r>
          </a:p>
          <a:p>
            <a:r>
              <a:rPr lang="en-US" sz="1400" dirty="0"/>
              <a:t>Status: </a:t>
            </a:r>
            <a:r>
              <a:rPr lang="en-US" sz="1400" dirty="0" smtClean="0"/>
              <a:t>In Progress </a:t>
            </a:r>
            <a:r>
              <a:rPr lang="en-US" sz="1400" dirty="0" smtClean="0"/>
              <a:t>– </a:t>
            </a:r>
            <a:r>
              <a:rPr lang="en-US" sz="1400" dirty="0" smtClean="0"/>
              <a:t>Change # 45545 submitted to master; KJK </a:t>
            </a:r>
            <a:r>
              <a:rPr lang="en-US" sz="1400" dirty="0" smtClean="0"/>
              <a:t>worked changes </a:t>
            </a:r>
            <a:r>
              <a:rPr lang="en-US" sz="1400" dirty="0" smtClean="0"/>
              <a:t>from Colin Dixon </a:t>
            </a:r>
            <a:r>
              <a:rPr lang="en-US" sz="1400" dirty="0" smtClean="0"/>
              <a:t>review; waiting for final merge </a:t>
            </a:r>
            <a:r>
              <a:rPr lang="en-US" sz="1400" dirty="0" smtClean="0"/>
              <a:t>to master and after that’s done, we’ll cherry pick this change to the “Boron” release.</a:t>
            </a:r>
            <a:endParaRPr lang="en-US" sz="1400" dirty="0"/>
          </a:p>
          <a:p>
            <a:pPr marL="192881" lvl="1" indent="0">
              <a:buNone/>
            </a:pPr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3785139-E88E-45E0-9DA2-60CD650926A5}" type="slidenum">
              <a:rPr lang="en-US" sz="1000" smtClean="0"/>
              <a:pPr algn="r"/>
              <a:t>6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13716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Packetcable Work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010234"/>
            <a:ext cx="8267684" cy="3649563"/>
          </a:xfrm>
        </p:spPr>
        <p:txBody>
          <a:bodyPr/>
          <a:lstStyle/>
          <a:p>
            <a:r>
              <a:rPr lang="en-US" sz="1400" dirty="0" smtClean="0"/>
              <a:t>Source: Comcast</a:t>
            </a:r>
          </a:p>
          <a:p>
            <a:pPr lvl="1"/>
            <a:r>
              <a:rPr lang="en-US" sz="1200" dirty="0" smtClean="0"/>
              <a:t>Submitted 6/30/16. </a:t>
            </a:r>
          </a:p>
          <a:p>
            <a:r>
              <a:rPr lang="en-US" sz="1400" dirty="0"/>
              <a:t>Tracked on ODL Bugzilla - </a:t>
            </a:r>
            <a:r>
              <a:rPr lang="en-US" sz="1400" dirty="0" smtClean="0">
                <a:hlinkClick r:id="rId2"/>
              </a:rPr>
              <a:t>Bug 6302</a:t>
            </a:r>
            <a:endParaRPr lang="en-US" sz="1400" dirty="0"/>
          </a:p>
          <a:p>
            <a:r>
              <a:rPr lang="en-US" sz="1400" dirty="0" smtClean="0"/>
              <a:t>Description: </a:t>
            </a:r>
          </a:p>
          <a:p>
            <a:pPr lvl="1"/>
            <a:r>
              <a:rPr lang="en-US" sz="1200" dirty="0"/>
              <a:t>OpenDaylight </a:t>
            </a:r>
            <a:r>
              <a:rPr lang="en-US" sz="1200" dirty="0" smtClean="0"/>
              <a:t>will deprecate </a:t>
            </a:r>
            <a:r>
              <a:rPr lang="en-US" sz="1200" dirty="0"/>
              <a:t>and </a:t>
            </a:r>
            <a:r>
              <a:rPr lang="en-US" sz="1200" dirty="0" smtClean="0"/>
              <a:t>remove </a:t>
            </a:r>
            <a:r>
              <a:rPr lang="en-US" sz="1200" dirty="0"/>
              <a:t>the </a:t>
            </a:r>
            <a:r>
              <a:rPr lang="en-US" sz="1200" dirty="0" err="1"/>
              <a:t>DataChangeListener</a:t>
            </a:r>
            <a:r>
              <a:rPr lang="en-US" sz="1200" dirty="0"/>
              <a:t> </a:t>
            </a:r>
            <a:r>
              <a:rPr lang="en-US" sz="1200" dirty="0" smtClean="0"/>
              <a:t>class, replacing it with </a:t>
            </a:r>
            <a:r>
              <a:rPr lang="en-US" sz="1200" dirty="0" err="1" smtClean="0"/>
              <a:t>DataTreeChangeListener</a:t>
            </a:r>
            <a:r>
              <a:rPr lang="en-US" sz="1200" dirty="0" smtClean="0"/>
              <a:t>.  DCL </a:t>
            </a:r>
            <a:r>
              <a:rPr lang="en-US" sz="1200" dirty="0"/>
              <a:t>class will remain </a:t>
            </a:r>
            <a:r>
              <a:rPr lang="en-US" sz="1200" dirty="0" smtClean="0"/>
              <a:t>deprecated through the Carbon release and removed subsequently. </a:t>
            </a:r>
          </a:p>
          <a:p>
            <a:pPr lvl="1"/>
            <a:r>
              <a:rPr lang="en-US" sz="1200" dirty="0" smtClean="0"/>
              <a:t>The </a:t>
            </a:r>
            <a:r>
              <a:rPr lang="en-US" sz="1200" dirty="0"/>
              <a:t>Packetcable project </a:t>
            </a:r>
            <a:r>
              <a:rPr lang="en-US" sz="1200" dirty="0" smtClean="0"/>
              <a:t>needs to be revised to use DTCL in the Carbon Timeframe</a:t>
            </a:r>
          </a:p>
          <a:p>
            <a:r>
              <a:rPr lang="en-US" sz="1400" dirty="0" smtClean="0"/>
              <a:t>Type: Task</a:t>
            </a:r>
          </a:p>
          <a:p>
            <a:r>
              <a:rPr lang="en-US" sz="1400" dirty="0" smtClean="0"/>
              <a:t>Target Release: Carbon</a:t>
            </a:r>
          </a:p>
          <a:p>
            <a:r>
              <a:rPr lang="en-US" sz="1400" dirty="0"/>
              <a:t>Status: </a:t>
            </a:r>
            <a:r>
              <a:rPr lang="en-US" sz="1400" dirty="0" smtClean="0"/>
              <a:t>Issue assigned </a:t>
            </a:r>
            <a:r>
              <a:rPr lang="en-US" sz="1400" dirty="0" smtClean="0"/>
              <a:t>to Mufaddal Makati – CableLabs team</a:t>
            </a:r>
            <a:endParaRPr lang="en-US" sz="1400" dirty="0"/>
          </a:p>
          <a:p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3785139-E88E-45E0-9DA2-60CD650926A5}" type="slidenum">
              <a:rPr lang="en-US" sz="1000" smtClean="0"/>
              <a:pPr algn="r"/>
              <a:t>7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5241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Packetcable Work Items – Priority 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010234"/>
            <a:ext cx="8267684" cy="3649563"/>
          </a:xfrm>
        </p:spPr>
        <p:txBody>
          <a:bodyPr/>
          <a:lstStyle/>
          <a:p>
            <a:r>
              <a:rPr lang="en-US" sz="1400" dirty="0" smtClean="0"/>
              <a:t>Source: Comcast/AB</a:t>
            </a:r>
          </a:p>
          <a:p>
            <a:pPr lvl="1"/>
            <a:r>
              <a:rPr lang="en-US" sz="1200" dirty="0" smtClean="0"/>
              <a:t>List of bugs TBD</a:t>
            </a:r>
          </a:p>
          <a:p>
            <a:r>
              <a:rPr lang="en-US" sz="1400" dirty="0"/>
              <a:t>Tracked on ODL Bugzilla - </a:t>
            </a:r>
            <a:r>
              <a:rPr lang="en-US" sz="1400" dirty="0" smtClean="0">
                <a:hlinkClick r:id="rId2"/>
              </a:rPr>
              <a:t>Bug 6762</a:t>
            </a:r>
            <a:endParaRPr lang="en-US" sz="1400" dirty="0"/>
          </a:p>
          <a:p>
            <a:r>
              <a:rPr lang="en-US" sz="1400" dirty="0" smtClean="0"/>
              <a:t>Description: </a:t>
            </a:r>
          </a:p>
          <a:p>
            <a:pPr lvl="1"/>
            <a:r>
              <a:rPr lang="en-US" sz="1200" dirty="0"/>
              <a:t>Add support for the PCMM Priority parameter in all classifiers </a:t>
            </a:r>
            <a:endParaRPr lang="en-US" sz="1200" dirty="0" smtClean="0"/>
          </a:p>
          <a:p>
            <a:r>
              <a:rPr lang="en-US" sz="1400" dirty="0"/>
              <a:t>Type: Bug</a:t>
            </a:r>
          </a:p>
          <a:p>
            <a:r>
              <a:rPr lang="en-US" sz="1400" dirty="0" smtClean="0"/>
              <a:t>Target Release: Carbon</a:t>
            </a:r>
          </a:p>
          <a:p>
            <a:r>
              <a:rPr lang="en-US" sz="1400" dirty="0"/>
              <a:t>Status: Issue </a:t>
            </a:r>
            <a:r>
              <a:rPr lang="en-US" sz="1400" dirty="0" smtClean="0"/>
              <a:t>assigned to </a:t>
            </a:r>
            <a:r>
              <a:rPr lang="en-US" sz="1400" dirty="0"/>
              <a:t>Jeff </a:t>
            </a:r>
            <a:r>
              <a:rPr lang="en-US" sz="1400" dirty="0" err="1"/>
              <a:t>Pedigo</a:t>
            </a:r>
            <a:r>
              <a:rPr lang="en-US" sz="1400" dirty="0"/>
              <a:t> –  Applied Broadband</a:t>
            </a:r>
          </a:p>
          <a:p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3785139-E88E-45E0-9DA2-60CD650926A5}" type="slidenum">
              <a:rPr lang="en-US" sz="1000" smtClean="0"/>
              <a:pPr algn="r"/>
              <a:t>8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3220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Packetcable Work Items – </a:t>
            </a:r>
            <a:r>
              <a:rPr lang="en-US" dirty="0" err="1" smtClean="0"/>
              <a:t>GateSpec</a:t>
            </a:r>
            <a:r>
              <a:rPr lang="en-US" dirty="0" smtClean="0"/>
              <a:t>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010234"/>
            <a:ext cx="8267684" cy="3649563"/>
          </a:xfrm>
        </p:spPr>
        <p:txBody>
          <a:bodyPr/>
          <a:lstStyle/>
          <a:p>
            <a:r>
              <a:rPr lang="en-US" sz="1400" dirty="0" smtClean="0"/>
              <a:t>Source: Comcast/AB</a:t>
            </a:r>
          </a:p>
          <a:p>
            <a:pPr lvl="1"/>
            <a:r>
              <a:rPr lang="en-US" sz="1200" dirty="0" smtClean="0"/>
              <a:t>List of bugs TBD</a:t>
            </a:r>
          </a:p>
          <a:p>
            <a:r>
              <a:rPr lang="en-US" sz="1400" dirty="0"/>
              <a:t>Tracked on ODL Bugzilla </a:t>
            </a:r>
            <a:r>
              <a:rPr lang="en-US" sz="1400" dirty="0" smtClean="0"/>
              <a:t>– </a:t>
            </a:r>
            <a:r>
              <a:rPr lang="en-US" sz="1400" dirty="0">
                <a:hlinkClick r:id="rId2"/>
              </a:rPr>
              <a:t>Bug 6762</a:t>
            </a:r>
            <a:endParaRPr lang="en-US" sz="1400" dirty="0"/>
          </a:p>
          <a:p>
            <a:r>
              <a:rPr lang="en-US" sz="1400" dirty="0" smtClean="0"/>
              <a:t>Description: </a:t>
            </a:r>
          </a:p>
          <a:p>
            <a:pPr lvl="1"/>
            <a:r>
              <a:rPr lang="en-US" sz="1200" dirty="0"/>
              <a:t>Updates to support new </a:t>
            </a:r>
            <a:r>
              <a:rPr lang="en-US" sz="1200" dirty="0" err="1"/>
              <a:t>TrafficProfiles</a:t>
            </a:r>
            <a:r>
              <a:rPr lang="en-US" sz="1200" dirty="0"/>
              <a:t> that require a user-specified Direction in the </a:t>
            </a:r>
            <a:r>
              <a:rPr lang="en-US" sz="1200" dirty="0" err="1"/>
              <a:t>GateSpec</a:t>
            </a:r>
            <a:endParaRPr lang="en-US" sz="1200" dirty="0" smtClean="0"/>
          </a:p>
          <a:p>
            <a:r>
              <a:rPr lang="en-US" sz="1400" dirty="0"/>
              <a:t>Type: Task</a:t>
            </a:r>
          </a:p>
          <a:p>
            <a:r>
              <a:rPr lang="en-US" sz="1400" dirty="0" smtClean="0"/>
              <a:t>Target Release: Carbon</a:t>
            </a:r>
          </a:p>
          <a:p>
            <a:r>
              <a:rPr lang="en-US" sz="1400" dirty="0"/>
              <a:t>Status: I</a:t>
            </a:r>
            <a:r>
              <a:rPr lang="en-US" sz="1400" dirty="0" smtClean="0"/>
              <a:t>ssue </a:t>
            </a:r>
            <a:r>
              <a:rPr lang="en-US" sz="1400" dirty="0"/>
              <a:t>assigned to </a:t>
            </a:r>
            <a:r>
              <a:rPr lang="en-US" sz="1400" dirty="0"/>
              <a:t>Jeff </a:t>
            </a:r>
            <a:r>
              <a:rPr lang="en-US" sz="1400" dirty="0" err="1"/>
              <a:t>Pedigo</a:t>
            </a:r>
            <a:r>
              <a:rPr lang="en-US" sz="1400" dirty="0"/>
              <a:t> –  Applied Broadband</a:t>
            </a:r>
          </a:p>
          <a:p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A3785139-E88E-45E0-9DA2-60CD650926A5}" type="slidenum">
              <a:rPr lang="en-US" sz="1000" smtClean="0"/>
              <a:pPr algn="r"/>
              <a:t>9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3220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d Master layout">
  <a:themeElements>
    <a:clrScheme name="Cisco Live 2013">
      <a:dk1>
        <a:srgbClr val="000000"/>
      </a:dk1>
      <a:lt1>
        <a:srgbClr val="FFFFFF"/>
      </a:lt1>
      <a:dk2>
        <a:srgbClr val="595959"/>
      </a:dk2>
      <a:lt2>
        <a:srgbClr val="9A9B9C"/>
      </a:lt2>
      <a:accent1>
        <a:srgbClr val="0065BD"/>
      </a:accent1>
      <a:accent2>
        <a:srgbClr val="3F9C35"/>
      </a:accent2>
      <a:accent3>
        <a:srgbClr val="824BB0"/>
      </a:accent3>
      <a:accent4>
        <a:srgbClr val="05346C"/>
      </a:accent4>
      <a:accent5>
        <a:srgbClr val="7FC3FF"/>
      </a:accent5>
      <a:accent6>
        <a:srgbClr val="920481"/>
      </a:accent6>
      <a:hlink>
        <a:srgbClr val="3F9C34"/>
      </a:hlink>
      <a:folHlink>
        <a:srgbClr val="89C6FF"/>
      </a:folHlink>
    </a:clrScheme>
    <a:fontScheme name="Bullets-graphic element">
      <a:majorFont>
        <a:latin typeface="Arial"/>
        <a:ea typeface="Apple LiGothic Medium"/>
        <a:cs typeface="Apple LiGothic Medium"/>
      </a:majorFont>
      <a:minorFont>
        <a:latin typeface="Arial"/>
        <a:ea typeface="Apple LiGothic Medium"/>
        <a:cs typeface="Apple LiGothic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>
          <a:noFill/>
          <a:miter lim="800000"/>
          <a:headEnd type="none" w="med" len="med"/>
          <a:tailEnd type="none" w="med" len="med"/>
        </a:ln>
      </a:spPr>
      <a:bodyPr lIns="0" tIns="0" rIns="0" bIns="0" rtlCol="0" anchor="ctr"/>
      <a:lstStyle>
        <a:defPPr algn="ctr" defTabSz="514350">
          <a:defRPr sz="1400" dirty="0" err="1" smtClean="0">
            <a:solidFill>
              <a:schemeClr val="bg1"/>
            </a:solidFill>
            <a:ea typeface="Arial" pitchFamily="-107" charset="0"/>
            <a:cs typeface="Arial" pitchFamily="-107" charset="0"/>
            <a:sym typeface="Arial" pitchFamily="-107" charset="0"/>
          </a:defRPr>
        </a:defPPr>
      </a:lstStyle>
    </a:spDef>
    <a:lnDef>
      <a:spPr bwMode="auto">
        <a:solidFill>
          <a:srgbClr val="0183B7"/>
        </a:solidFill>
        <a:ln w="1905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spcBef>
            <a:spcPts val="600"/>
          </a:spcBef>
          <a:defRPr sz="1400" dirty="0" smtClean="0">
            <a:solidFill>
              <a:srgbClr val="000000"/>
            </a:solidFill>
            <a:latin typeface="Times"/>
            <a:cs typeface="Times"/>
          </a:defRPr>
        </a:defPPr>
      </a:lstStyle>
    </a:txDef>
  </a:objectDefaults>
  <a:extraClrSchemeLst>
    <a:extraClrScheme>
      <a:clrScheme name="Bullets-graphic el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pptA2D0.tmp</Template>
  <TotalTime>59129</TotalTime>
  <Words>691</Words>
  <Application>Microsoft Office PowerPoint</Application>
  <PresentationFormat>On-screen Show (16:9)</PresentationFormat>
  <Paragraphs>109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Red Master layout</vt:lpstr>
      <vt:lpstr>Worksheet</vt:lpstr>
      <vt:lpstr>PowerPoint Presentation</vt:lpstr>
      <vt:lpstr>Agenda</vt:lpstr>
      <vt:lpstr>List &amp; Wiki</vt:lpstr>
      <vt:lpstr>Carbon: Goals / TODOs</vt:lpstr>
      <vt:lpstr>Carbon: Draft Release Plan Milestones</vt:lpstr>
      <vt:lpstr>Packetcable Carbon Work Items</vt:lpstr>
      <vt:lpstr>Packetcable Work Items</vt:lpstr>
      <vt:lpstr>Packetcable Work Items – Priority Classifier</vt:lpstr>
      <vt:lpstr>Packetcable Work Items – GateSpec Direction</vt:lpstr>
      <vt:lpstr>Supporting Information</vt:lpstr>
      <vt:lpstr>Open discussion</vt:lpstr>
      <vt:lpstr>WG Logistics</vt:lpstr>
      <vt:lpstr>PowerPoint Presentation</vt:lpstr>
    </vt:vector>
  </TitlesOfParts>
  <Company>CableLabs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Bender</dc:creator>
  <cp:lastModifiedBy>Kevin Kershaw</cp:lastModifiedBy>
  <cp:revision>780</cp:revision>
  <cp:lastPrinted>2015-09-14T16:13:15Z</cp:lastPrinted>
  <dcterms:created xsi:type="dcterms:W3CDTF">2014-01-06T21:05:19Z</dcterms:created>
  <dcterms:modified xsi:type="dcterms:W3CDTF">2016-09-23T20:06:18Z</dcterms:modified>
</cp:coreProperties>
</file>