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1" r:id="rId1"/>
  </p:sldMasterIdLst>
  <p:notesMasterIdLst>
    <p:notesMasterId r:id="rId14"/>
  </p:notesMasterIdLst>
  <p:handoutMasterIdLst>
    <p:handoutMasterId r:id="rId15"/>
  </p:handoutMasterIdLst>
  <p:sldIdLst>
    <p:sldId id="998" r:id="rId2"/>
    <p:sldId id="1003" r:id="rId3"/>
    <p:sldId id="1004" r:id="rId4"/>
    <p:sldId id="1037" r:id="rId5"/>
    <p:sldId id="1041" r:id="rId6"/>
    <p:sldId id="1029" r:id="rId7"/>
    <p:sldId id="1036" r:id="rId8"/>
    <p:sldId id="1040" r:id="rId9"/>
    <p:sldId id="1039" r:id="rId10"/>
    <p:sldId id="1035" r:id="rId11"/>
    <p:sldId id="1013" r:id="rId12"/>
    <p:sldId id="1019" r:id="rId1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Kershaw - 2" initials="KK2-" lastIdx="4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D42C"/>
    <a:srgbClr val="0F5EFF"/>
    <a:srgbClr val="0064BD"/>
    <a:srgbClr val="33CC33"/>
    <a:srgbClr val="99FF99"/>
    <a:srgbClr val="00FF00"/>
    <a:srgbClr val="920481"/>
    <a:srgbClr val="0D5EFF"/>
    <a:srgbClr val="0063B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7" autoAdjust="0"/>
    <p:restoredTop sz="99847" autoAdjust="0"/>
  </p:normalViewPr>
  <p:slideViewPr>
    <p:cSldViewPr snapToGrid="0" snapToObjects="1">
      <p:cViewPr>
        <p:scale>
          <a:sx n="100" d="100"/>
          <a:sy n="100" d="100"/>
        </p:scale>
        <p:origin x="-1524" y="-10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-3576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8E49-DA56-47F0-B5F7-BFCE3614140A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5A78A-D015-49F9-B81F-246EFF1AD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91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6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r">
              <a:defRPr sz="1500"/>
            </a:lvl1pPr>
          </a:lstStyle>
          <a:p>
            <a:fld id="{86FF0402-BAA6-4653-8ED4-D940FA58282D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1548" tIns="55774" rIns="111548" bIns="557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1" y="4415454"/>
            <a:ext cx="5607369" cy="4184399"/>
          </a:xfrm>
          <a:prstGeom prst="rect">
            <a:avLst/>
          </a:prstGeom>
        </p:spPr>
        <p:txBody>
          <a:bodyPr vert="horz" lIns="111548" tIns="55774" rIns="111548" bIns="557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6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r">
              <a:defRPr sz="1500"/>
            </a:lvl1pPr>
          </a:lstStyle>
          <a:p>
            <a:fld id="{A0023BD0-463A-4F8D-9CC8-B1B488802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8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Cable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BFF4-3870-4421-A2C2-2AEF7218825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2683" y="1751246"/>
            <a:ext cx="8093468" cy="568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40" tIns="45720" rIns="91440" bIns="45720"/>
          <a:lstStyle>
            <a:lvl1pPr>
              <a:defRPr sz="28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>
                <a:sym typeface="Arial" pitchFamily="-107" charset="0"/>
              </a:rPr>
              <a:t>Segue or Title Slide</a:t>
            </a:r>
            <a:endParaRPr lang="en-US" dirty="0">
              <a:sym typeface="Arial" pitchFamily="-107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2800350"/>
            <a:ext cx="9144000" cy="234315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CableLabs Members, and vendors under CableLabs NDA if applicable</a:t>
            </a:r>
            <a:r>
              <a:rPr lang="en-US" sz="600" b="0" i="0" kern="1200" baseline="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-1" y="2698817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389427" y="2698817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52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3785139-E88E-45E0-9DA2-60CD65092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 or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4917134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6389427" y="4917134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936352"/>
            <a:ext cx="6394450" cy="18466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</a:t>
            </a:r>
            <a:r>
              <a:rPr lang="en-US" sz="600" b="0" i="0" kern="1200" dirty="0" err="1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CableLabs</a:t>
            </a: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 Members, and vendors under </a:t>
            </a:r>
            <a:r>
              <a:rPr lang="en-US" sz="600" b="0" i="0" kern="1200" dirty="0" err="1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CableLabs</a:t>
            </a: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 NDA if applicable.</a:t>
            </a:r>
          </a:p>
        </p:txBody>
      </p:sp>
      <p:pic>
        <p:nvPicPr>
          <p:cNvPr id="7" name="Picture 6" descr="CL_logo_larg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953" y="2343434"/>
            <a:ext cx="2944926" cy="441531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68" y="4928862"/>
            <a:ext cx="321733" cy="189238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700">
                <a:solidFill>
                  <a:schemeClr val="bg1"/>
                </a:solidFill>
                <a:latin typeface="Times"/>
                <a:cs typeface="Times"/>
              </a:defRPr>
            </a:lvl1pPr>
          </a:lstStyle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8373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700049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-26342"/>
            <a:ext cx="7119124" cy="66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  <a:endParaRPr lang="en-US" dirty="0" smtClean="0">
              <a:sym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085279"/>
            <a:ext cx="8267684" cy="36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dirty="0" smtClean="0">
                <a:sym typeface="Arial" pitchFamily="34" charset="0"/>
              </a:rPr>
              <a:t>Fourth level</a:t>
            </a:r>
          </a:p>
        </p:txBody>
      </p:sp>
      <p:pic>
        <p:nvPicPr>
          <p:cNvPr id="7" name="Picture 6" descr="CL_logo_large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26" y="346888"/>
            <a:ext cx="1249108" cy="187278"/>
          </a:xfrm>
          <a:prstGeom prst="rect">
            <a:avLst/>
          </a:prstGeom>
        </p:spPr>
      </p:pic>
      <p:sp>
        <p:nvSpPr>
          <p:cNvPr id="8" name="Slide Number Placeholder 6"/>
          <p:cNvSpPr txBox="1">
            <a:spLocks/>
          </p:cNvSpPr>
          <p:nvPr/>
        </p:nvSpPr>
        <p:spPr>
          <a:xfrm>
            <a:off x="8777147" y="4954262"/>
            <a:ext cx="366853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bg1"/>
                </a:solidFill>
                <a:latin typeface="Times"/>
                <a:ea typeface="Apple LiGothic Medium" pitchFamily="2" charset="-120"/>
                <a:cs typeface="Times"/>
                <a:sym typeface="Arial" pitchFamily="34" charset="0"/>
              </a:defRPr>
            </a:lvl1pPr>
            <a:lvl2pPr marL="25717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2pPr>
            <a:lvl3pPr marL="51435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3pPr>
            <a:lvl4pPr marL="77152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4pPr>
            <a:lvl5pPr marL="102870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5pPr>
            <a:lvl6pPr marL="128587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6pPr>
            <a:lvl7pPr marL="154305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7pPr>
            <a:lvl8pPr marL="180022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8pPr>
            <a:lvl9pPr marL="205740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9pPr>
          </a:lstStyle>
          <a:p>
            <a:pPr defTabSz="514350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  <p:sp>
        <p:nvSpPr>
          <p:cNvPr id="10" name="Rectangle 9"/>
          <p:cNvSpPr/>
          <p:nvPr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CableLabs Members, and vendors under CableLabs NDA if applicable</a:t>
            </a:r>
            <a:r>
              <a:rPr lang="en-US" sz="6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6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0" r:id="rId2"/>
    <p:sldLayoutId id="214748379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0">
          <a:solidFill>
            <a:srgbClr val="FFFFFF"/>
          </a:solidFill>
          <a:latin typeface="Arial"/>
          <a:ea typeface="+mj-ea"/>
          <a:cs typeface="Arial"/>
          <a:sym typeface="Arial" pitchFamily="34" charset="0"/>
        </a:defRPr>
      </a:lvl1pPr>
      <a:lvl2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2pPr>
      <a:lvl3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3pPr>
      <a:lvl4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4pPr>
      <a:lvl5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5pPr>
      <a:lvl6pPr marL="26342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6pPr>
      <a:lvl7pPr marL="52060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7pPr>
      <a:lvl8pPr marL="77777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8pPr>
      <a:lvl9pPr marL="10349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9pPr>
    </p:titleStyle>
    <p:bodyStyle>
      <a:lvl1pPr marL="187523" indent="-185738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20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1pPr>
      <a:lvl2pPr marL="386656" indent="-193775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B80013"/>
        </a:buClr>
        <a:buSzPct val="100000"/>
        <a:buFont typeface="Arial"/>
        <a:buChar char="–"/>
        <a:defRPr sz="16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2pPr>
      <a:lvl3pPr marL="546497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14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3pPr>
      <a:lvl4pPr marL="706339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 pitchFamily="34" charset="0"/>
        <a:buChar char="–"/>
        <a:defRPr sz="11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4pPr>
      <a:lvl5pPr marL="773311" indent="-66973" algn="l" rtl="0" eaLnBrk="1" fontAlgn="base" hangingPunct="1">
        <a:lnSpc>
          <a:spcPct val="95000"/>
        </a:lnSpc>
        <a:spcBef>
          <a:spcPts val="675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2"/>
          </a:solidFill>
          <a:latin typeface="+mn-lt"/>
          <a:ea typeface="+mn-ea"/>
          <a:cs typeface="+mn-cs"/>
          <a:sym typeface="Arial" pitchFamily="34" charset="0"/>
        </a:defRPr>
      </a:lvl5pPr>
      <a:lvl6pPr marL="141624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6pPr>
      <a:lvl7pPr marL="167342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7pPr>
      <a:lvl8pPr marL="193059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8pPr>
      <a:lvl9pPr marL="218777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9pPr>
    </p:bodyStyle>
    <p:otherStyle>
      <a:defPPr>
        <a:defRPr lang="en-US"/>
      </a:defPPr>
      <a:lvl1pPr marL="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PacketCablePCMM:Main" TargetMode="External"/><Relationship Id="rId2" Type="http://schemas.openxmlformats.org/officeDocument/2006/relationships/hyperlink" Target="https://lists.opendaylight.org/mailman/listinfo/packetcable-de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27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3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914400" y="1009650"/>
            <a:ext cx="6908800" cy="83820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sz="3200" dirty="0" smtClean="0"/>
              <a:t>OpenDaylight Packetcable Plugin</a:t>
            </a:r>
          </a:p>
          <a:p>
            <a:pPr marL="1785" indent="0">
              <a:buNone/>
            </a:pPr>
            <a:r>
              <a:rPr lang="en-US" sz="3200" dirty="0" smtClean="0"/>
              <a:t>Working Group Call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914400" y="2215763"/>
            <a:ext cx="5792904" cy="29845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dirty="0" smtClean="0"/>
              <a:t>September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8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16" y="1085279"/>
            <a:ext cx="8267684" cy="3649563"/>
          </a:xfrm>
        </p:spPr>
        <p:txBody>
          <a:bodyPr/>
          <a:lstStyle/>
          <a:p>
            <a:r>
              <a:rPr lang="en-US" sz="1600" dirty="0" smtClean="0"/>
              <a:t>Q &amp; A –</a:t>
            </a:r>
          </a:p>
          <a:p>
            <a:pPr lvl="1"/>
            <a:r>
              <a:rPr lang="en-US" sz="1400" dirty="0" smtClean="0"/>
              <a:t>Planning a discussion for Packetcable Carbon release. </a:t>
            </a:r>
            <a:endParaRPr lang="en-US" sz="14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10</a:t>
            </a:fld>
            <a:endParaRPr lang="en-US" sz="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800" y="1933863"/>
            <a:ext cx="2828200" cy="19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once a week </a:t>
            </a:r>
          </a:p>
          <a:p>
            <a:r>
              <a:rPr lang="en-US" dirty="0" smtClean="0"/>
              <a:t>Next meeting – September 22</a:t>
            </a:r>
          </a:p>
          <a:p>
            <a:r>
              <a:rPr lang="en-US" dirty="0" smtClean="0"/>
              <a:t>Continue to meet at 11:00 Mountain Time for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700" smtClean="0"/>
              <a:pPr algn="r"/>
              <a:t>11</a:t>
            </a:fld>
            <a:endParaRPr lang="en-US" sz="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484" y="2512868"/>
            <a:ext cx="3844767" cy="21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2771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Boron release – quick verbal update</a:t>
            </a:r>
            <a:endParaRPr lang="en-US" sz="1600" dirty="0"/>
          </a:p>
          <a:p>
            <a:r>
              <a:rPr lang="en-US" sz="1600" dirty="0" smtClean="0"/>
              <a:t>Open Issues – progress report</a:t>
            </a:r>
            <a:endParaRPr lang="en-US" sz="1600" dirty="0"/>
          </a:p>
          <a:p>
            <a:r>
              <a:rPr lang="en-US" sz="1600" dirty="0" smtClean="0"/>
              <a:t>Changes for Carbon release</a:t>
            </a:r>
          </a:p>
          <a:p>
            <a:r>
              <a:rPr lang="en-US" sz="1600" dirty="0" smtClean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100" smtClean="0"/>
              <a:pPr algn="r"/>
              <a:t>2</a:t>
            </a:fld>
            <a:endParaRPr lang="en-US" sz="1100" dirty="0"/>
          </a:p>
        </p:txBody>
      </p:sp>
      <p:pic>
        <p:nvPicPr>
          <p:cNvPr id="5" name="Picture 4" descr="graphics-agenda-61548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09" y="1513711"/>
            <a:ext cx="1900791" cy="209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1650" y="3397089"/>
            <a:ext cx="3790952" cy="867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Meeting Attendees:   John Thompson, 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(Applied Broadband),  Sameer Patel (Comcast),   Ryan Vail, Mufaddal Makati, Kevin Kershaw (CableLabs)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645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&amp; 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Mailing list  :  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://lists.opendaylight.org/mailman/listinfo/packetcable-dev  </a:t>
            </a:r>
          </a:p>
          <a:p>
            <a:endParaRPr lang="en-US" sz="2000" dirty="0" smtClean="0"/>
          </a:p>
          <a:p>
            <a:r>
              <a:rPr lang="en-US" sz="2000" dirty="0" smtClean="0"/>
              <a:t>Wiki </a:t>
            </a:r>
            <a:r>
              <a:rPr lang="en-US" sz="2000" dirty="0"/>
              <a:t>: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>
                <a:hlinkClick r:id="rId3"/>
              </a:rPr>
              <a:t>https://wiki.opendaylight.org/view/PacketCablePCMM:Main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1024" y="4767263"/>
            <a:ext cx="485775" cy="273844"/>
          </a:xfrm>
        </p:spPr>
        <p:txBody>
          <a:bodyPr/>
          <a:lstStyle/>
          <a:p>
            <a:pPr algn="r"/>
            <a:fld id="{A3785139-E88E-45E0-9DA2-60CD650926A5}" type="slidenum">
              <a:rPr lang="en-US" sz="900" smtClean="0"/>
              <a:pPr algn="r"/>
              <a:t>3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011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Carbon: Goals </a:t>
            </a:r>
            <a:r>
              <a:rPr lang="en-US" dirty="0" smtClean="0"/>
              <a:t>/ </a:t>
            </a:r>
            <a:r>
              <a:rPr lang="en-US" dirty="0" smtClean="0"/>
              <a:t>TODO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Goals:</a:t>
            </a:r>
          </a:p>
          <a:p>
            <a:pPr lvl="1"/>
            <a:r>
              <a:rPr lang="en-US" sz="1200" dirty="0" smtClean="0"/>
              <a:t>fix identified bugs</a:t>
            </a:r>
          </a:p>
          <a:p>
            <a:pPr lvl="1"/>
            <a:r>
              <a:rPr lang="en-US" sz="1200" dirty="0" smtClean="0"/>
              <a:t>add enhancements; Comcast/AB list organized/grouped into sensible packages</a:t>
            </a:r>
          </a:p>
          <a:p>
            <a:r>
              <a:rPr lang="en-US" sz="1400" dirty="0" smtClean="0"/>
              <a:t>Maintenance work </a:t>
            </a:r>
          </a:p>
          <a:p>
            <a:pPr lvl="1"/>
            <a:r>
              <a:rPr lang="en-US" sz="1200" dirty="0" smtClean="0"/>
              <a:t>Currently reported issues: none besides Comcast “</a:t>
            </a:r>
            <a:r>
              <a:rPr lang="en-US" sz="1200" dirty="0"/>
              <a:t>package</a:t>
            </a:r>
            <a:r>
              <a:rPr lang="en-US" sz="1200" dirty="0" smtClean="0"/>
              <a:t>”  </a:t>
            </a:r>
            <a:r>
              <a:rPr lang="en-US" sz="1200" dirty="0"/>
              <a:t>(see slide 9</a:t>
            </a:r>
            <a:r>
              <a:rPr lang="en-US" sz="1200" dirty="0" smtClean="0"/>
              <a:t>)</a:t>
            </a:r>
            <a:endParaRPr lang="en-US" sz="1200" dirty="0"/>
          </a:p>
          <a:p>
            <a:r>
              <a:rPr lang="en-US" sz="1600" dirty="0" smtClean="0"/>
              <a:t>Documentation </a:t>
            </a:r>
            <a:r>
              <a:rPr lang="en-US" sz="1600" dirty="0"/>
              <a:t>work</a:t>
            </a:r>
          </a:p>
          <a:p>
            <a:pPr lvl="1"/>
            <a:r>
              <a:rPr lang="en-US" sz="1200" dirty="0" smtClean="0"/>
              <a:t>As needed to support new features / functions</a:t>
            </a:r>
          </a:p>
          <a:p>
            <a:r>
              <a:rPr lang="en-US" sz="1400" dirty="0"/>
              <a:t>Functional Changes </a:t>
            </a:r>
          </a:p>
          <a:p>
            <a:pPr lvl="1"/>
            <a:r>
              <a:rPr lang="en-US" sz="1200" dirty="0"/>
              <a:t>Enhancements from Comcast / AB </a:t>
            </a:r>
            <a:endParaRPr lang="en-US" sz="1400" dirty="0"/>
          </a:p>
          <a:p>
            <a:r>
              <a:rPr lang="en-US" sz="1400" dirty="0" smtClean="0"/>
              <a:t>Structural issues </a:t>
            </a:r>
          </a:p>
          <a:p>
            <a:pPr lvl="1"/>
            <a:r>
              <a:rPr lang="en-US" sz="1200" dirty="0" smtClean="0"/>
              <a:t>Change to </a:t>
            </a:r>
            <a:r>
              <a:rPr lang="en-US" sz="1200" dirty="0"/>
              <a:t>support </a:t>
            </a:r>
            <a:r>
              <a:rPr lang="en-US" sz="1200" dirty="0" err="1"/>
              <a:t>DataTreeChangeListener</a:t>
            </a:r>
            <a:r>
              <a:rPr lang="en-US" sz="1200" dirty="0" smtClean="0"/>
              <a:t>.- Bugzilla 6302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91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Carbon: Draft Release Plan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/>
              <a:t>M1 – Intent to participate – 11/3/16</a:t>
            </a:r>
          </a:p>
          <a:p>
            <a:r>
              <a:rPr lang="en-US" sz="1400" dirty="0"/>
              <a:t>M2 – Project Release Plan complete – 12/8/16</a:t>
            </a:r>
          </a:p>
          <a:p>
            <a:r>
              <a:rPr lang="en-US" sz="1400" dirty="0"/>
              <a:t>M3 – Feature / Function Freeze: </a:t>
            </a:r>
            <a:r>
              <a:rPr lang="en-US" sz="1400" dirty="0" smtClean="0"/>
              <a:t>2/2/17</a:t>
            </a:r>
            <a:endParaRPr lang="en-US" sz="1400" dirty="0"/>
          </a:p>
          <a:p>
            <a:r>
              <a:rPr lang="en-US" sz="1400" dirty="0"/>
              <a:t>M4 – API Freeze: </a:t>
            </a:r>
            <a:r>
              <a:rPr lang="en-US" sz="1400" dirty="0" smtClean="0"/>
              <a:t>3/2/17</a:t>
            </a:r>
            <a:endParaRPr lang="en-US" sz="1400" dirty="0"/>
          </a:p>
          <a:p>
            <a:r>
              <a:rPr lang="en-US" sz="1400" dirty="0"/>
              <a:t>M5 – Code Freeze: </a:t>
            </a:r>
            <a:r>
              <a:rPr lang="en-US" sz="1400" dirty="0" smtClean="0"/>
              <a:t>3/30/17</a:t>
            </a:r>
            <a:endParaRPr lang="en-US" sz="1400" dirty="0"/>
          </a:p>
          <a:p>
            <a:r>
              <a:rPr lang="en-US" sz="1400" dirty="0"/>
              <a:t>RC0 / RC1 / RC2: </a:t>
            </a:r>
            <a:r>
              <a:rPr lang="en-US" sz="1400" dirty="0" smtClean="0"/>
              <a:t>4/12/17, 4/20/17, 4/27/17</a:t>
            </a:r>
            <a:endParaRPr lang="en-US" sz="1400" dirty="0"/>
          </a:p>
          <a:p>
            <a:r>
              <a:rPr lang="en-US" sz="1400" dirty="0"/>
              <a:t>Packetcable Project Release Review – </a:t>
            </a:r>
            <a:r>
              <a:rPr lang="en-US" sz="1400" dirty="0" smtClean="0"/>
              <a:t>Between 4/27 &amp; 4/3/17</a:t>
            </a:r>
            <a:endParaRPr lang="en-US" sz="1400" dirty="0"/>
          </a:p>
          <a:p>
            <a:r>
              <a:rPr lang="en-US" sz="1400" dirty="0"/>
              <a:t>RC3 – Release Review and final build: 5</a:t>
            </a:r>
            <a:r>
              <a:rPr lang="en-US" sz="1400" dirty="0" smtClean="0"/>
              <a:t>/4/17</a:t>
            </a:r>
            <a:endParaRPr lang="en-US" sz="1400" dirty="0"/>
          </a:p>
          <a:p>
            <a:r>
              <a:rPr lang="en-US" sz="1400" dirty="0"/>
              <a:t>Formal </a:t>
            </a:r>
            <a:r>
              <a:rPr lang="en-US" sz="1400" dirty="0" smtClean="0"/>
              <a:t>Carbon Release</a:t>
            </a:r>
            <a:r>
              <a:rPr lang="en-US" sz="1400" dirty="0"/>
              <a:t>: </a:t>
            </a:r>
            <a:r>
              <a:rPr lang="en-US" sz="1400" dirty="0" smtClean="0"/>
              <a:t>5/11/17</a:t>
            </a:r>
            <a:endParaRPr lang="en-US" sz="1400" dirty="0"/>
          </a:p>
          <a:p>
            <a:pPr lvl="1"/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5</a:t>
            </a:fld>
            <a:endParaRPr lang="en-US" sz="1000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16103" y="1806416"/>
            <a:ext cx="596900" cy="27779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514350"/>
            <a:endParaRPr lang="en-US" sz="700" dirty="0" smtClean="0">
              <a:solidFill>
                <a:schemeClr val="tx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</a:t>
            </a:r>
            <a:r>
              <a:rPr lang="en-US" dirty="0" smtClean="0"/>
              <a:t>Carbon </a:t>
            </a:r>
            <a:r>
              <a:rPr lang="en-US" dirty="0" smtClean="0"/>
              <a:t>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Arris</a:t>
            </a:r>
          </a:p>
          <a:p>
            <a:pPr lvl="1"/>
            <a:r>
              <a:rPr lang="en-US" sz="1200" dirty="0"/>
              <a:t>I</a:t>
            </a:r>
            <a:r>
              <a:rPr lang="en-US" sz="1200" dirty="0" smtClean="0"/>
              <a:t>ntegrate Arris information into current Packetcable materials.</a:t>
            </a:r>
          </a:p>
          <a:p>
            <a:r>
              <a:rPr lang="en-US" sz="1400" dirty="0" smtClean="0"/>
              <a:t>Tracked on ODL </a:t>
            </a:r>
            <a:r>
              <a:rPr lang="en-US" sz="1400" dirty="0"/>
              <a:t>Bugzilla </a:t>
            </a:r>
            <a:r>
              <a:rPr lang="en-US" sz="1400" dirty="0" smtClean="0"/>
              <a:t>- </a:t>
            </a:r>
            <a:r>
              <a:rPr lang="en-US" sz="1400" dirty="0" smtClean="0">
                <a:hlinkClick r:id="rId2" tooltip="UNCONFIRMED - Packetcable project documentation needs updating"/>
              </a:rPr>
              <a:t>Bug </a:t>
            </a:r>
            <a:r>
              <a:rPr lang="en-US" sz="1400" dirty="0">
                <a:hlinkClick r:id="rId2" tooltip="UNCONFIRMED - Packetcable project documentation needs updating"/>
              </a:rPr>
              <a:t>6279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dirty="0" smtClean="0"/>
              <a:t>Description: Documentation update</a:t>
            </a:r>
            <a:endParaRPr lang="en-US" sz="1400" dirty="0"/>
          </a:p>
          <a:p>
            <a:r>
              <a:rPr lang="en-US" sz="1400" dirty="0" smtClean="0"/>
              <a:t>Type: Enhancement</a:t>
            </a:r>
          </a:p>
          <a:p>
            <a:r>
              <a:rPr lang="en-US" sz="1400" dirty="0" smtClean="0"/>
              <a:t>Target Release: Boron</a:t>
            </a:r>
          </a:p>
          <a:p>
            <a:r>
              <a:rPr lang="en-US" sz="1400" dirty="0"/>
              <a:t>Status: </a:t>
            </a:r>
            <a:r>
              <a:rPr lang="en-US" sz="1400" dirty="0" smtClean="0"/>
              <a:t>In Progress – Change # 45545 submitted to master; waiting for approval by Colin Dixon before cherry picking change to stable/boron.</a:t>
            </a:r>
            <a:endParaRPr lang="en-US" sz="1400" dirty="0"/>
          </a:p>
          <a:p>
            <a:pPr marL="192881" lvl="1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371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</a:t>
            </a:r>
          </a:p>
          <a:p>
            <a:pPr lvl="1"/>
            <a:r>
              <a:rPr lang="en-US" sz="1200" dirty="0" smtClean="0"/>
              <a:t>Submitted 6/30/16. </a:t>
            </a:r>
          </a:p>
          <a:p>
            <a:r>
              <a:rPr lang="en-US" sz="1400" dirty="0"/>
              <a:t>Tracked on ODL Bugzilla - </a:t>
            </a:r>
            <a:r>
              <a:rPr lang="en-US" sz="1400" dirty="0" smtClean="0">
                <a:hlinkClick r:id="rId2"/>
              </a:rPr>
              <a:t>Bug 6302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OpenDaylight </a:t>
            </a:r>
            <a:r>
              <a:rPr lang="en-US" sz="1200" dirty="0" smtClean="0"/>
              <a:t>will deprecate </a:t>
            </a:r>
            <a:r>
              <a:rPr lang="en-US" sz="1200" dirty="0"/>
              <a:t>and </a:t>
            </a:r>
            <a:r>
              <a:rPr lang="en-US" sz="1200" dirty="0" smtClean="0"/>
              <a:t>remove </a:t>
            </a:r>
            <a:r>
              <a:rPr lang="en-US" sz="1200" dirty="0"/>
              <a:t>the </a:t>
            </a:r>
            <a:r>
              <a:rPr lang="en-US" sz="1200" dirty="0" err="1"/>
              <a:t>DataChangeListener</a:t>
            </a:r>
            <a:r>
              <a:rPr lang="en-US" sz="1200" dirty="0"/>
              <a:t> </a:t>
            </a:r>
            <a:r>
              <a:rPr lang="en-US" sz="1200" dirty="0" smtClean="0"/>
              <a:t>class, replacing it with </a:t>
            </a:r>
            <a:r>
              <a:rPr lang="en-US" sz="1200" dirty="0" err="1" smtClean="0"/>
              <a:t>DataTreeChangeListener</a:t>
            </a:r>
            <a:r>
              <a:rPr lang="en-US" sz="1200" dirty="0" smtClean="0"/>
              <a:t>.  DCL </a:t>
            </a:r>
            <a:r>
              <a:rPr lang="en-US" sz="1200" dirty="0"/>
              <a:t>class will remain </a:t>
            </a:r>
            <a:r>
              <a:rPr lang="en-US" sz="1200" dirty="0" smtClean="0"/>
              <a:t>deprecated through the Carbon release and removed subsequently. 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Packetcable project </a:t>
            </a:r>
            <a:r>
              <a:rPr lang="en-US" sz="1200" dirty="0" smtClean="0"/>
              <a:t>needs to be revised to use DTCL in the Carbon Timeframe</a:t>
            </a:r>
          </a:p>
          <a:p>
            <a:r>
              <a:rPr lang="en-US" sz="1400" dirty="0" smtClean="0"/>
              <a:t>Type: Task</a:t>
            </a:r>
          </a:p>
          <a:p>
            <a:r>
              <a:rPr lang="en-US" sz="1400" dirty="0" smtClean="0"/>
              <a:t>Target Release: Carbon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2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 (template)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Comcast/AB</a:t>
            </a:r>
          </a:p>
          <a:p>
            <a:pPr lvl="1"/>
            <a:r>
              <a:rPr lang="en-US" sz="1200" dirty="0" smtClean="0"/>
              <a:t>List of bugs TBD</a:t>
            </a:r>
          </a:p>
          <a:p>
            <a:r>
              <a:rPr lang="en-US" sz="1400" dirty="0"/>
              <a:t>Tracked on ODL Bugzilla - </a:t>
            </a:r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 smtClean="0"/>
              <a:t>Comcast to organize items on “Enhancements/Bugs” spreadsheet and then we’ll get them into Bugzilla.</a:t>
            </a:r>
          </a:p>
          <a:p>
            <a:r>
              <a:rPr lang="en-US" sz="1400" dirty="0" smtClean="0"/>
              <a:t>Type: Task</a:t>
            </a:r>
          </a:p>
          <a:p>
            <a:r>
              <a:rPr lang="en-US" sz="1400" dirty="0" smtClean="0"/>
              <a:t>Target Release: Carbon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8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Supporting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Comcast-submitted issues for resolution in next ODL release (Carbon)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9</a:t>
            </a:fld>
            <a:endParaRPr lang="en-US" sz="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264997"/>
              </p:ext>
            </p:extLst>
          </p:nvPr>
        </p:nvGraphicFramePr>
        <p:xfrm>
          <a:off x="810920" y="171377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920" y="171377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36875" y="2406489"/>
            <a:ext cx="3790952" cy="1526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9/15:   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(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Applied Broadband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) will be working to submit a first set of changes to prove out the submission and review process. 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These are going to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be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the issues listed on row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7 (Fixed handling of Priority classifier parameter) and row 8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(Added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direction to the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GateSpec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)  from the list on the attached spreadsheet.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982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Master layout">
  <a:themeElements>
    <a:clrScheme name="Cisco Live 2013">
      <a:dk1>
        <a:srgbClr val="000000"/>
      </a:dk1>
      <a:lt1>
        <a:srgbClr val="FFFFFF"/>
      </a:lt1>
      <a:dk2>
        <a:srgbClr val="595959"/>
      </a:dk2>
      <a:lt2>
        <a:srgbClr val="9A9B9C"/>
      </a:lt2>
      <a:accent1>
        <a:srgbClr val="0065BD"/>
      </a:accent1>
      <a:accent2>
        <a:srgbClr val="3F9C35"/>
      </a:accent2>
      <a:accent3>
        <a:srgbClr val="824BB0"/>
      </a:accent3>
      <a:accent4>
        <a:srgbClr val="05346C"/>
      </a:accent4>
      <a:accent5>
        <a:srgbClr val="7FC3FF"/>
      </a:accent5>
      <a:accent6>
        <a:srgbClr val="920481"/>
      </a:accent6>
      <a:hlink>
        <a:srgbClr val="3F9C34"/>
      </a:hlink>
      <a:folHlink>
        <a:srgbClr val="89C6FF"/>
      </a:folHlink>
    </a:clrScheme>
    <a:fontScheme name="Bullets-graphic element">
      <a:majorFont>
        <a:latin typeface="Arial"/>
        <a:ea typeface="Apple LiGothic Medium"/>
        <a:cs typeface="Apple LiGothic Medium"/>
      </a:majorFont>
      <a:minorFont>
        <a:latin typeface="Arial"/>
        <a:ea typeface="Apple LiGothic Medium"/>
        <a:cs typeface="Apple LiGothi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>
          <a:noFill/>
          <a:miter lim="800000"/>
          <a:headEnd type="none" w="med" len="med"/>
          <a:tailEnd type="none" w="med" len="med"/>
        </a:ln>
      </a:spPr>
      <a:bodyPr lIns="0" tIns="0" rIns="0" bIns="0" rtlCol="0" anchor="ctr"/>
      <a:lstStyle>
        <a:defPPr algn="ctr" defTabSz="514350">
          <a:defRPr sz="1400" dirty="0" err="1" smtClean="0">
            <a:solidFill>
              <a:schemeClr val="bg1"/>
            </a:solidFill>
            <a:ea typeface="Arial" pitchFamily="-107" charset="0"/>
            <a:cs typeface="Arial" pitchFamily="-107" charset="0"/>
            <a:sym typeface="Arial" pitchFamily="-107" charset="0"/>
          </a:defRPr>
        </a:defPPr>
      </a:lstStyle>
    </a:spDef>
    <a:lnDef>
      <a:spPr bwMode="auto">
        <a:solidFill>
          <a:srgbClr val="0183B7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defRPr sz="1400" dirty="0" smtClean="0">
            <a:solidFill>
              <a:srgbClr val="000000"/>
            </a:solidFill>
            <a:latin typeface="Times"/>
            <a:cs typeface="Times"/>
          </a:defRPr>
        </a:defPPr>
      </a:lstStyle>
    </a:txDef>
  </a:objectDefaults>
  <a:extraClrSchemeLst>
    <a:extraClrScheme>
      <a:clrScheme name="Bullets-graphic el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pptA2D0.tmp</Template>
  <TotalTime>58814</TotalTime>
  <Words>493</Words>
  <Application>Microsoft Office PowerPoint</Application>
  <PresentationFormat>On-screen Show (16:9)</PresentationFormat>
  <Paragraphs>95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Red Master layout</vt:lpstr>
      <vt:lpstr>Microsoft Excel Worksheet</vt:lpstr>
      <vt:lpstr>PowerPoint Presentation</vt:lpstr>
      <vt:lpstr>Agenda</vt:lpstr>
      <vt:lpstr>List &amp; Wiki</vt:lpstr>
      <vt:lpstr>Carbon: Goals / TODOs</vt:lpstr>
      <vt:lpstr>Carbon: Draft Release Plan Milestones</vt:lpstr>
      <vt:lpstr>Packetcable Carbon Work Items</vt:lpstr>
      <vt:lpstr>Packetcable Work Items</vt:lpstr>
      <vt:lpstr>Packetcable Work Items (template)</vt:lpstr>
      <vt:lpstr>Supporting Information</vt:lpstr>
      <vt:lpstr>Open discussion</vt:lpstr>
      <vt:lpstr>WG Logistics</vt:lpstr>
      <vt:lpstr>PowerPoint Presentation</vt:lpstr>
    </vt:vector>
  </TitlesOfParts>
  <Company>CableLabs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Bender</dc:creator>
  <cp:lastModifiedBy>Kevin Kershaw</cp:lastModifiedBy>
  <cp:revision>767</cp:revision>
  <cp:lastPrinted>2015-09-14T16:13:15Z</cp:lastPrinted>
  <dcterms:created xsi:type="dcterms:W3CDTF">2014-01-06T21:05:19Z</dcterms:created>
  <dcterms:modified xsi:type="dcterms:W3CDTF">2016-09-21T20:51:20Z</dcterms:modified>
</cp:coreProperties>
</file>