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1" r:id="rId1"/>
  </p:sldMasterIdLst>
  <p:notesMasterIdLst>
    <p:notesMasterId r:id="rId17"/>
  </p:notesMasterIdLst>
  <p:handoutMasterIdLst>
    <p:handoutMasterId r:id="rId18"/>
  </p:handoutMasterIdLst>
  <p:sldIdLst>
    <p:sldId id="998" r:id="rId2"/>
    <p:sldId id="1003" r:id="rId3"/>
    <p:sldId id="1004" r:id="rId4"/>
    <p:sldId id="1041" r:id="rId5"/>
    <p:sldId id="1037" r:id="rId6"/>
    <p:sldId id="1044" r:id="rId7"/>
    <p:sldId id="1029" r:id="rId8"/>
    <p:sldId id="1042" r:id="rId9"/>
    <p:sldId id="1045" r:id="rId10"/>
    <p:sldId id="1036" r:id="rId11"/>
    <p:sldId id="1043" r:id="rId12"/>
    <p:sldId id="1039" r:id="rId13"/>
    <p:sldId id="1035" r:id="rId14"/>
    <p:sldId id="1013" r:id="rId15"/>
    <p:sldId id="1019" r:id="rId1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genda" id="{A629A2F4-3E71-E644-867C-936D27CCA0E6}">
          <p14:sldIdLst>
            <p14:sldId id="998"/>
            <p14:sldId id="1003"/>
          </p14:sldIdLst>
        </p14:section>
        <p14:section name="Release Info" id="{9BF865AB-5A4B-F643-A385-D660B0402848}">
          <p14:sldIdLst>
            <p14:sldId id="1004"/>
            <p14:sldId id="1041"/>
            <p14:sldId id="1037"/>
          </p14:sldIdLst>
        </p14:section>
        <p14:section name="Recently Closed Issues" id="{2C7CA8B7-3873-8E46-8ADF-4FD82CA6ADA9}">
          <p14:sldIdLst>
            <p14:sldId id="1044"/>
            <p14:sldId id="1029"/>
            <p14:sldId id="1042"/>
          </p14:sldIdLst>
        </p14:section>
        <p14:section name="Open Issues" id="{8F9E834F-C147-3246-A0E5-7BC1D7F4ED4F}">
          <p14:sldIdLst>
            <p14:sldId id="1045"/>
            <p14:sldId id="1036"/>
            <p14:sldId id="1043"/>
            <p14:sldId id="1039"/>
          </p14:sldIdLst>
        </p14:section>
        <p14:section name="Q&amp;A &amp; Misc" id="{CB3184AB-250B-754D-A714-57C5F578A3CB}">
          <p14:sldIdLst>
            <p14:sldId id="1035"/>
            <p14:sldId id="1013"/>
            <p14:sldId id="101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vin Kershaw - 2" initials="KK2-" lastIdx="4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D42C"/>
    <a:srgbClr val="0F5EFF"/>
    <a:srgbClr val="0064BD"/>
    <a:srgbClr val="33CC33"/>
    <a:srgbClr val="99FF99"/>
    <a:srgbClr val="00FF00"/>
    <a:srgbClr val="920481"/>
    <a:srgbClr val="0D5EFF"/>
    <a:srgbClr val="0063B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88" autoAdjust="0"/>
    <p:restoredTop sz="99847" autoAdjust="0"/>
  </p:normalViewPr>
  <p:slideViewPr>
    <p:cSldViewPr snapToGrid="0" snapToObjects="1">
      <p:cViewPr>
        <p:scale>
          <a:sx n="100" d="100"/>
          <a:sy n="100" d="100"/>
        </p:scale>
        <p:origin x="-496" y="-1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-3576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48E49-DA56-47F0-B5F7-BFCE3614140A}" type="datetimeFigureOut">
              <a:rPr lang="en-US" smtClean="0"/>
              <a:t>10/20/16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5A78A-D015-49F9-B81F-246EFF1AD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91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/>
          <a:lstStyle>
            <a:lvl1pPr algn="l">
              <a:defRPr sz="15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6" y="0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/>
          <a:lstStyle>
            <a:lvl1pPr algn="r">
              <a:defRPr sz="1500"/>
            </a:lvl1pPr>
          </a:lstStyle>
          <a:p>
            <a:fld id="{86FF0402-BAA6-4653-8ED4-D940FA58282D}" type="datetimeFigureOut">
              <a:rPr lang="en-US" smtClean="0"/>
              <a:t>10/20/16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1548" tIns="55774" rIns="111548" bIns="557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1" y="4415454"/>
            <a:ext cx="5607369" cy="4184399"/>
          </a:xfrm>
          <a:prstGeom prst="rect">
            <a:avLst/>
          </a:prstGeom>
        </p:spPr>
        <p:txBody>
          <a:bodyPr vert="horz" lIns="111548" tIns="55774" rIns="111548" bIns="557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204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 anchor="b"/>
          <a:lstStyle>
            <a:lvl1pPr algn="l">
              <a:defRPr sz="15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6" y="8829204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 anchor="b"/>
          <a:lstStyle>
            <a:lvl1pPr algn="r">
              <a:defRPr sz="1500"/>
            </a:lvl1pPr>
          </a:lstStyle>
          <a:p>
            <a:fld id="{A0023BD0-463A-4F8D-9CC8-B1B488802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8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r>
              <a:rPr lang="en-US" baseline="0" dirty="0" smtClean="0"/>
              <a:t> slide.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Cable Labs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BFF4-3870-4421-A2C2-2AEF7218825D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0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r>
              <a:rPr lang="en-US" baseline="0" dirty="0" smtClean="0"/>
              <a:t> slide.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Cable Labs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BFF4-3870-4421-A2C2-2AEF7218825D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06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r>
              <a:rPr lang="en-US" baseline="0" dirty="0" smtClean="0"/>
              <a:t> slide.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Cable Labs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BFF4-3870-4421-A2C2-2AEF7218825D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06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23BD0-463A-4F8D-9CC8-B1B4888025D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4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gu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2683" y="1751246"/>
            <a:ext cx="8093468" cy="5688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40" tIns="45720" rIns="91440" bIns="45720"/>
          <a:lstStyle>
            <a:lvl1pPr>
              <a:defRPr sz="28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>
                <a:sym typeface="Arial" pitchFamily="-107" charset="0"/>
              </a:rPr>
              <a:t>Segue or Title Slide</a:t>
            </a:r>
            <a:endParaRPr lang="en-US" dirty="0">
              <a:sym typeface="Arial" pitchFamily="-107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2800350"/>
            <a:ext cx="9144000" cy="2343150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4936351"/>
            <a:ext cx="639445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© Cable Television Laboratories, Inc. 2016. 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-1" y="2698817"/>
            <a:ext cx="6410585" cy="23488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6389427" y="2698817"/>
            <a:ext cx="2752986" cy="234883"/>
          </a:xfrm>
          <a:prstGeom prst="rect">
            <a:avLst/>
          </a:prstGeom>
          <a:solidFill>
            <a:srgbClr val="B8001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52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3785139-E88E-45E0-9DA2-60CD650926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6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d Slide or 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37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4929834"/>
            <a:ext cx="6410585" cy="23488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37"/>
            <a:endParaRPr lang="en-US" sz="1400" dirty="0" err="1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6389427" y="4917134"/>
            <a:ext cx="2752986" cy="234883"/>
          </a:xfrm>
          <a:prstGeom prst="rect">
            <a:avLst/>
          </a:prstGeom>
          <a:solidFill>
            <a:srgbClr val="B8001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37"/>
            <a:endParaRPr lang="en-US" sz="1400" dirty="0" err="1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31800" y="4958834"/>
            <a:ext cx="6394450" cy="18466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© Cable Television Laboratories, Inc. 2016</a:t>
            </a: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.</a:t>
            </a:r>
            <a:endParaRPr lang="en-US" sz="600" b="0" i="0" kern="1200" dirty="0" smtClean="0">
              <a:solidFill>
                <a:srgbClr val="FFFFFF"/>
              </a:solidFill>
              <a:effectLst/>
              <a:latin typeface="Arial" pitchFamily="34" charset="0"/>
              <a:ea typeface="Apple LiGothic Medium" pitchFamily="2" charset="-120"/>
              <a:cs typeface="+mn-cs"/>
              <a:sym typeface="Arial" pitchFamily="34" charset="0"/>
            </a:endParaRPr>
          </a:p>
        </p:txBody>
      </p:sp>
      <p:pic>
        <p:nvPicPr>
          <p:cNvPr id="7" name="Picture 6" descr="CL_logo_larg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953" y="2343434"/>
            <a:ext cx="2944926" cy="441531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68" y="4928862"/>
            <a:ext cx="321733" cy="189238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700">
                <a:solidFill>
                  <a:schemeClr val="bg1"/>
                </a:solidFill>
                <a:latin typeface="Times"/>
                <a:cs typeface="Times"/>
              </a:defRPr>
            </a:lvl1pPr>
          </a:lstStyle>
          <a:p>
            <a:pPr defTabSz="514337" fontAlgn="auto">
              <a:spcBef>
                <a:spcPts val="0"/>
              </a:spcBef>
              <a:spcAft>
                <a:spcPts val="0"/>
              </a:spcAft>
              <a:defRPr/>
            </a:pPr>
            <a:fld id="{2F5CCB13-0A32-4557-88E9-079F0C330695}" type="slidenum">
              <a:rPr lang="en-US" kern="0" smtClean="0"/>
              <a:pPr defTabSz="51433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883734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700049"/>
          </a:xfrm>
          <a:prstGeom prst="rect">
            <a:avLst/>
          </a:prstGeom>
          <a:solidFill>
            <a:srgbClr val="B8001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-26342"/>
            <a:ext cx="7119124" cy="66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title style</a:t>
            </a:r>
            <a:endParaRPr lang="en-US" dirty="0" smtClean="0">
              <a:sym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085279"/>
            <a:ext cx="8267684" cy="36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dirty="0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dirty="0" smtClean="0">
                <a:sym typeface="Arial" pitchFamily="34" charset="0"/>
              </a:rPr>
              <a:t>Fourth level</a:t>
            </a:r>
          </a:p>
        </p:txBody>
      </p:sp>
      <p:pic>
        <p:nvPicPr>
          <p:cNvPr id="7" name="Picture 6" descr="CL_logo_large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26" y="346888"/>
            <a:ext cx="1249108" cy="187278"/>
          </a:xfrm>
          <a:prstGeom prst="rect">
            <a:avLst/>
          </a:prstGeom>
        </p:spPr>
      </p:pic>
      <p:sp>
        <p:nvSpPr>
          <p:cNvPr id="8" name="Slide Number Placeholder 6"/>
          <p:cNvSpPr txBox="1">
            <a:spLocks/>
          </p:cNvSpPr>
          <p:nvPr/>
        </p:nvSpPr>
        <p:spPr>
          <a:xfrm>
            <a:off x="8777147" y="4954262"/>
            <a:ext cx="366853" cy="189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bg1"/>
                </a:solidFill>
                <a:latin typeface="Times"/>
                <a:ea typeface="Apple LiGothic Medium" pitchFamily="2" charset="-120"/>
                <a:cs typeface="Times"/>
                <a:sym typeface="Arial" pitchFamily="34" charset="0"/>
              </a:defRPr>
            </a:lvl1pPr>
            <a:lvl2pPr marL="257175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2pPr>
            <a:lvl3pPr marL="514350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3pPr>
            <a:lvl4pPr marL="771525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4pPr>
            <a:lvl5pPr marL="1028700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5pPr>
            <a:lvl6pPr marL="1285875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6pPr>
            <a:lvl7pPr marL="1543050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7pPr>
            <a:lvl8pPr marL="1800225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8pPr>
            <a:lvl9pPr marL="2057400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9pPr>
          </a:lstStyle>
          <a:p>
            <a:pPr defTabSz="514350" fontAlgn="auto">
              <a:spcBef>
                <a:spcPts val="0"/>
              </a:spcBef>
              <a:spcAft>
                <a:spcPts val="0"/>
              </a:spcAft>
              <a:defRPr/>
            </a:pPr>
            <a:fld id="{2F5CCB13-0A32-4557-88E9-079F0C330695}" type="slidenum">
              <a:rPr lang="en-US" kern="0" smtClean="0"/>
              <a:pPr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kern="0" dirty="0"/>
          </a:p>
        </p:txBody>
      </p:sp>
      <p:sp>
        <p:nvSpPr>
          <p:cNvPr id="10" name="Rectangle 9"/>
          <p:cNvSpPr/>
          <p:nvPr/>
        </p:nvSpPr>
        <p:spPr>
          <a:xfrm>
            <a:off x="0" y="4936351"/>
            <a:ext cx="639445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© Cable Television Laboratories, Inc. 2016</a:t>
            </a:r>
            <a:r>
              <a:rPr lang="en-US" sz="6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.</a:t>
            </a:r>
            <a:endParaRPr lang="en-US" sz="600" b="0" i="0" kern="1200" dirty="0" smtClean="0">
              <a:solidFill>
                <a:srgbClr val="FFFFFF"/>
              </a:solidFill>
              <a:effectLst/>
              <a:latin typeface="Arial" pitchFamily="34" charset="0"/>
              <a:ea typeface="Apple LiGothic Medium" pitchFamily="2" charset="-120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86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0" r:id="rId2"/>
    <p:sldLayoutId id="2147483791" r:id="rId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0">
          <a:solidFill>
            <a:srgbClr val="FFFFFF"/>
          </a:solidFill>
          <a:latin typeface="Arial"/>
          <a:ea typeface="+mj-ea"/>
          <a:cs typeface="Arial"/>
          <a:sym typeface="Arial" pitchFamily="34" charset="0"/>
        </a:defRPr>
      </a:lvl1pPr>
      <a:lvl2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2pPr>
      <a:lvl3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3pPr>
      <a:lvl4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4pPr>
      <a:lvl5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5pPr>
      <a:lvl6pPr marL="26342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6pPr>
      <a:lvl7pPr marL="52060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7pPr>
      <a:lvl8pPr marL="77777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8pPr>
      <a:lvl9pPr marL="10349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9pPr>
    </p:titleStyle>
    <p:bodyStyle>
      <a:lvl1pPr marL="187523" indent="-185738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Clr>
          <a:srgbClr val="B80013"/>
        </a:buClr>
        <a:buSzPct val="100000"/>
        <a:buFont typeface="Arial"/>
        <a:buChar char="•"/>
        <a:defRPr sz="20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1pPr>
      <a:lvl2pPr marL="386656" indent="-193775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B80013"/>
        </a:buClr>
        <a:buSzPct val="100000"/>
        <a:buFont typeface="Arial"/>
        <a:buChar char="–"/>
        <a:defRPr sz="16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2pPr>
      <a:lvl3pPr marL="546497" indent="-159842" algn="l" rtl="0" eaLnBrk="1" fontAlgn="base" hangingPunct="1">
        <a:lnSpc>
          <a:spcPct val="90000"/>
        </a:lnSpc>
        <a:spcBef>
          <a:spcPts val="200"/>
        </a:spcBef>
        <a:spcAft>
          <a:spcPct val="0"/>
        </a:spcAft>
        <a:buClr>
          <a:srgbClr val="B80013"/>
        </a:buClr>
        <a:buSzPct val="100000"/>
        <a:buFont typeface="Arial"/>
        <a:buChar char="•"/>
        <a:defRPr sz="14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3pPr>
      <a:lvl4pPr marL="706339" indent="-159842" algn="l" rtl="0" eaLnBrk="1" fontAlgn="base" hangingPunct="1">
        <a:lnSpc>
          <a:spcPct val="90000"/>
        </a:lnSpc>
        <a:spcBef>
          <a:spcPts val="200"/>
        </a:spcBef>
        <a:spcAft>
          <a:spcPct val="0"/>
        </a:spcAft>
        <a:buClr>
          <a:srgbClr val="B80013"/>
        </a:buClr>
        <a:buSzPct val="100000"/>
        <a:buFont typeface="Arial" pitchFamily="34" charset="0"/>
        <a:buChar char="–"/>
        <a:defRPr sz="11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4pPr>
      <a:lvl5pPr marL="773311" indent="-66973" algn="l" rtl="0" eaLnBrk="1" fontAlgn="base" hangingPunct="1">
        <a:lnSpc>
          <a:spcPct val="95000"/>
        </a:lnSpc>
        <a:spcBef>
          <a:spcPts val="675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2"/>
          </a:solidFill>
          <a:latin typeface="+mn-lt"/>
          <a:ea typeface="+mn-ea"/>
          <a:cs typeface="+mn-cs"/>
          <a:sym typeface="Arial" pitchFamily="34" charset="0"/>
        </a:defRPr>
      </a:lvl5pPr>
      <a:lvl6pPr marL="1416248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6pPr>
      <a:lvl7pPr marL="1673423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7pPr>
      <a:lvl8pPr marL="1930598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8pPr>
      <a:lvl9pPr marL="2187773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9pPr>
    </p:bodyStyle>
    <p:otherStyle>
      <a:defPPr>
        <a:defRPr lang="en-US"/>
      </a:defPPr>
      <a:lvl1pPr marL="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bugs.opendaylight.org/show_bug.cgi?id=630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ugs.opendaylight.org/show_bug.cgi?id=676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opendaylight.org/InboundCodeReview%23dco-policy" TargetMode="Externa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ists.opendaylight.org/mailman/listinfo/packetcable-dev" TargetMode="External"/><Relationship Id="rId3" Type="http://schemas.openxmlformats.org/officeDocument/2006/relationships/hyperlink" Target="https://wiki.opendaylight.org/view/PacketCablePCMM:Mai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ugs.opendaylight.org/show_bug.cgi?id=627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ugs.opendaylight.org/show_bug.cgi?id=676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914400" y="1009650"/>
            <a:ext cx="6908800" cy="838200"/>
          </a:xfrm>
          <a:prstGeom prst="rect">
            <a:avLst/>
          </a:prstGeom>
        </p:spPr>
        <p:txBody>
          <a:bodyPr/>
          <a:lstStyle>
            <a:lvl1pPr marL="187523" indent="-18573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20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1pPr>
            <a:lvl2pPr marL="386656" indent="-193775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–"/>
              <a:defRPr sz="16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2pPr>
            <a:lvl3pPr marL="546497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14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3pPr>
            <a:lvl4pPr marL="706339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4pPr>
            <a:lvl5pPr marL="773311" indent="-66973" algn="l" rtl="0" eaLnBrk="1" fontAlgn="base" hangingPunct="1">
              <a:lnSpc>
                <a:spcPct val="95000"/>
              </a:lnSpc>
              <a:spcBef>
                <a:spcPts val="675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buChar char="»"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141624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6pPr>
            <a:lvl7pPr marL="167342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7pPr>
            <a:lvl8pPr marL="193059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8pPr>
            <a:lvl9pPr marL="218777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9pPr>
          </a:lstStyle>
          <a:p>
            <a:pPr marL="1785" indent="0">
              <a:buNone/>
            </a:pPr>
            <a:r>
              <a:rPr lang="en-US" sz="3200" dirty="0" smtClean="0"/>
              <a:t>OpenDaylight Packetcable Plugin</a:t>
            </a:r>
          </a:p>
          <a:p>
            <a:pPr marL="1785" indent="0">
              <a:buNone/>
            </a:pPr>
            <a:r>
              <a:rPr lang="en-US" sz="3200" dirty="0" smtClean="0"/>
              <a:t>Working Group Call</a:t>
            </a: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914400" y="2215763"/>
            <a:ext cx="5792904" cy="298450"/>
          </a:xfrm>
          <a:prstGeom prst="rect">
            <a:avLst/>
          </a:prstGeom>
        </p:spPr>
        <p:txBody>
          <a:bodyPr/>
          <a:lstStyle>
            <a:lvl1pPr marL="187523" indent="-18573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20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1pPr>
            <a:lvl2pPr marL="386656" indent="-193775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–"/>
              <a:defRPr sz="16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2pPr>
            <a:lvl3pPr marL="546497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14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3pPr>
            <a:lvl4pPr marL="706339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4pPr>
            <a:lvl5pPr marL="773311" indent="-66973" algn="l" rtl="0" eaLnBrk="1" fontAlgn="base" hangingPunct="1">
              <a:lnSpc>
                <a:spcPct val="95000"/>
              </a:lnSpc>
              <a:spcBef>
                <a:spcPts val="675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buChar char="»"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141624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6pPr>
            <a:lvl7pPr marL="167342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7pPr>
            <a:lvl8pPr marL="193059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8pPr>
            <a:lvl9pPr marL="218777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9pPr>
          </a:lstStyle>
          <a:p>
            <a:pPr marL="1785" indent="0">
              <a:buNone/>
            </a:pPr>
            <a:r>
              <a:rPr lang="en-US" dirty="0" smtClean="0"/>
              <a:t>October </a:t>
            </a:r>
            <a:r>
              <a:rPr lang="en-US" dirty="0" smtClean="0"/>
              <a:t>20,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85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Work </a:t>
            </a:r>
            <a:r>
              <a:rPr lang="en-US" dirty="0" smtClean="0"/>
              <a:t>Items – Update to DTCL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Comcast</a:t>
            </a:r>
          </a:p>
          <a:p>
            <a:pPr lvl="1"/>
            <a:r>
              <a:rPr lang="en-US" sz="1200" dirty="0" smtClean="0"/>
              <a:t>Submitted 6/30/16. </a:t>
            </a:r>
          </a:p>
          <a:p>
            <a:r>
              <a:rPr lang="en-US" sz="1400" dirty="0"/>
              <a:t>Tracked on ODL Bugzilla - </a:t>
            </a:r>
            <a:r>
              <a:rPr lang="en-US" sz="1400" dirty="0" smtClean="0">
                <a:hlinkClick r:id="rId3"/>
              </a:rPr>
              <a:t>Bug 6302</a:t>
            </a:r>
            <a:endParaRPr lang="en-US" sz="1400" dirty="0"/>
          </a:p>
          <a:p>
            <a:r>
              <a:rPr lang="en-US" sz="1400" dirty="0" smtClean="0"/>
              <a:t>Description: </a:t>
            </a:r>
          </a:p>
          <a:p>
            <a:pPr lvl="1"/>
            <a:r>
              <a:rPr lang="en-US" sz="1200" dirty="0"/>
              <a:t>OpenDaylight </a:t>
            </a:r>
            <a:r>
              <a:rPr lang="en-US" sz="1200" dirty="0" smtClean="0"/>
              <a:t>will deprecate </a:t>
            </a:r>
            <a:r>
              <a:rPr lang="en-US" sz="1200" dirty="0"/>
              <a:t>and </a:t>
            </a:r>
            <a:r>
              <a:rPr lang="en-US" sz="1200" dirty="0" smtClean="0"/>
              <a:t>remove </a:t>
            </a:r>
            <a:r>
              <a:rPr lang="en-US" sz="1200" dirty="0"/>
              <a:t>the </a:t>
            </a:r>
            <a:r>
              <a:rPr lang="en-US" sz="1200" dirty="0" err="1"/>
              <a:t>DataChangeListener</a:t>
            </a:r>
            <a:r>
              <a:rPr lang="en-US" sz="1200" dirty="0"/>
              <a:t> </a:t>
            </a:r>
            <a:r>
              <a:rPr lang="en-US" sz="1200" dirty="0" smtClean="0"/>
              <a:t>class, replacing it with </a:t>
            </a:r>
            <a:r>
              <a:rPr lang="en-US" sz="1200" dirty="0" err="1" smtClean="0"/>
              <a:t>DataTreeChangeListener</a:t>
            </a:r>
            <a:r>
              <a:rPr lang="en-US" sz="1200" dirty="0" smtClean="0"/>
              <a:t>.  DCL </a:t>
            </a:r>
            <a:r>
              <a:rPr lang="en-US" sz="1200" dirty="0"/>
              <a:t>class will remain </a:t>
            </a:r>
            <a:r>
              <a:rPr lang="en-US" sz="1200" dirty="0" smtClean="0"/>
              <a:t>deprecated through the Carbon release and removed subsequently. </a:t>
            </a:r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Packetcable project </a:t>
            </a:r>
            <a:r>
              <a:rPr lang="en-US" sz="1200" dirty="0" smtClean="0"/>
              <a:t>needs to be revised to use DTCL in the Carbon Timeframe</a:t>
            </a:r>
          </a:p>
          <a:p>
            <a:r>
              <a:rPr lang="en-US" sz="1400" dirty="0" smtClean="0"/>
              <a:t>Type: Task</a:t>
            </a:r>
          </a:p>
          <a:p>
            <a:r>
              <a:rPr lang="en-US" sz="1400" dirty="0" smtClean="0"/>
              <a:t>Target Release: Carbon</a:t>
            </a:r>
          </a:p>
          <a:p>
            <a:r>
              <a:rPr lang="en-US" sz="1400" dirty="0"/>
              <a:t>Status: </a:t>
            </a:r>
            <a:r>
              <a:rPr lang="en-US" sz="1400" dirty="0" smtClean="0"/>
              <a:t>Issue assigned to Mufaddal Makati – CableLabs team</a:t>
            </a:r>
            <a:endParaRPr lang="en-US" sz="1400" dirty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10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5241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Work Items – Priority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Comcast/AB</a:t>
            </a:r>
          </a:p>
          <a:p>
            <a:pPr lvl="1"/>
            <a:r>
              <a:rPr lang="en-US" sz="1200" dirty="0" smtClean="0"/>
              <a:t>List of bugs TBD</a:t>
            </a:r>
          </a:p>
          <a:p>
            <a:r>
              <a:rPr lang="en-US" sz="1400" dirty="0"/>
              <a:t>Tracked on ODL Bugzilla - </a:t>
            </a:r>
            <a:r>
              <a:rPr lang="hr-HR" sz="1400" dirty="0" smtClean="0">
                <a:hlinkClick r:id="rId2"/>
              </a:rPr>
              <a:t>Bug 6763</a:t>
            </a:r>
            <a:endParaRPr lang="en-US" sz="1400" dirty="0"/>
          </a:p>
          <a:p>
            <a:r>
              <a:rPr lang="en-US" sz="1400" dirty="0" smtClean="0"/>
              <a:t>Description: </a:t>
            </a:r>
          </a:p>
          <a:p>
            <a:pPr lvl="1"/>
            <a:r>
              <a:rPr lang="en-US" sz="1200" dirty="0"/>
              <a:t>Add support for the PCMM Priority parameter in all classifiers </a:t>
            </a:r>
            <a:endParaRPr lang="en-US" sz="1200" dirty="0" smtClean="0"/>
          </a:p>
          <a:p>
            <a:r>
              <a:rPr lang="en-US" sz="1400" dirty="0"/>
              <a:t>Type: Bug</a:t>
            </a:r>
          </a:p>
          <a:p>
            <a:r>
              <a:rPr lang="en-US" sz="1400" dirty="0" smtClean="0"/>
              <a:t>Target Release: Carbon</a:t>
            </a:r>
          </a:p>
          <a:p>
            <a:r>
              <a:rPr lang="en-US" sz="1400" dirty="0"/>
              <a:t>Status</a:t>
            </a:r>
            <a:r>
              <a:rPr lang="en-US" sz="1400" dirty="0" smtClean="0"/>
              <a:t>: Issue assigned to </a:t>
            </a:r>
            <a:r>
              <a:rPr lang="en-US" sz="1400" dirty="0"/>
              <a:t>Jeff </a:t>
            </a:r>
            <a:r>
              <a:rPr lang="en-US" sz="1400" dirty="0" err="1"/>
              <a:t>Pedigo</a:t>
            </a:r>
            <a:r>
              <a:rPr lang="en-US" sz="1400" dirty="0"/>
              <a:t> –  Applied Broadband</a:t>
            </a:r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11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220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Supporting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Comcast-submitted issues for resolution in next ODL release (Carbon)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1785" indent="0">
              <a:buNone/>
            </a:pPr>
            <a:endParaRPr lang="en-US" sz="1600" dirty="0" smtClean="0"/>
          </a:p>
          <a:p>
            <a:pPr marL="1785" indent="0">
              <a:buNone/>
            </a:pPr>
            <a:endParaRPr lang="en-US" sz="1600" dirty="0"/>
          </a:p>
          <a:p>
            <a:pPr marL="1785" indent="0">
              <a:buNone/>
            </a:pPr>
            <a:endParaRPr lang="en-US" sz="1600" dirty="0" smtClean="0"/>
          </a:p>
          <a:p>
            <a:pPr marL="1785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600" smtClean="0"/>
              <a:pPr algn="r"/>
              <a:t>12</a:t>
            </a:fld>
            <a:endParaRPr lang="en-US" sz="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264997"/>
              </p:ext>
            </p:extLst>
          </p:nvPr>
        </p:nvGraphicFramePr>
        <p:xfrm>
          <a:off x="810920" y="171377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0920" y="171377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32225" y="2406489"/>
            <a:ext cx="3790952" cy="15265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9/15:   Jeff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Pedigo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(Applied Broadband) will be working to submit a first set of changes to prove out the submission and review process.  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Issues listed on row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7 (Fixed handling of Priority classifier parameter) and row 8 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(Added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direction to the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GateSpec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)  from the list on the attached spreadsheet are the first to be processed.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9822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Open </a:t>
            </a:r>
            <a:r>
              <a:rPr lang="en-US" sz="2800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16" y="1085279"/>
            <a:ext cx="8267684" cy="3649563"/>
          </a:xfrm>
        </p:spPr>
        <p:txBody>
          <a:bodyPr/>
          <a:lstStyle/>
          <a:p>
            <a:r>
              <a:rPr lang="en-US" sz="1600" dirty="0" smtClean="0"/>
              <a:t>Q &amp; A –</a:t>
            </a:r>
          </a:p>
          <a:p>
            <a:pPr lvl="1"/>
            <a:r>
              <a:rPr lang="en-US" sz="1400" dirty="0" smtClean="0"/>
              <a:t>Discussion for Packetcable Carbon release. </a:t>
            </a:r>
          </a:p>
          <a:p>
            <a:pPr lvl="1"/>
            <a:r>
              <a:rPr lang="en-US" sz="1400" dirty="0" smtClean="0"/>
              <a:t>Sameer Patel confirmed (on 10/3) that Comcast changes can comply with ODL Inbound Code Review requirements.       </a:t>
            </a: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www.opendaylight.org/InboundCodeReview#dco-policy</a:t>
            </a:r>
            <a:endParaRPr lang="en-US" sz="1400" dirty="0" smtClean="0"/>
          </a:p>
          <a:p>
            <a:pPr marL="192881" lvl="1" indent="0">
              <a:buNone/>
            </a:pPr>
            <a:endParaRPr lang="en-US" sz="14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600" smtClean="0"/>
              <a:pPr algn="r"/>
              <a:t>13</a:t>
            </a:fld>
            <a:endParaRPr lang="en-US" sz="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49" y="2781588"/>
            <a:ext cx="2600325" cy="191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3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every other week – </a:t>
            </a:r>
          </a:p>
          <a:p>
            <a:pPr lvl="1"/>
            <a:r>
              <a:rPr lang="en-US" dirty="0" smtClean="0"/>
              <a:t>Meeting dates to end of year are: Oct. 20, Nov. 3, Nov. 17, Dec. 1, &amp; Dec 15</a:t>
            </a:r>
          </a:p>
          <a:p>
            <a:r>
              <a:rPr lang="en-US" dirty="0" smtClean="0"/>
              <a:t>Continue </a:t>
            </a:r>
            <a:r>
              <a:rPr lang="en-US" dirty="0" smtClean="0"/>
              <a:t>to meet at 11:00 Mountain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700" smtClean="0"/>
              <a:pPr algn="r"/>
              <a:t>14</a:t>
            </a:fld>
            <a:endParaRPr lang="en-US" sz="7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267923"/>
            <a:ext cx="2706451" cy="140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1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514337" fontAlgn="auto">
              <a:spcBef>
                <a:spcPts val="0"/>
              </a:spcBef>
              <a:spcAft>
                <a:spcPts val="0"/>
              </a:spcAft>
              <a:defRPr/>
            </a:pPr>
            <a:fld id="{2F5CCB13-0A32-4557-88E9-079F0C330695}" type="slidenum">
              <a:rPr lang="en-US" kern="0" smtClean="0"/>
              <a:pPr defTabSz="514337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42771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 smtClean="0"/>
          </a:p>
          <a:p>
            <a:r>
              <a:rPr lang="en-US" sz="1600" dirty="0" smtClean="0"/>
              <a:t>ODL Release Schedule</a:t>
            </a:r>
          </a:p>
          <a:p>
            <a:r>
              <a:rPr lang="en-US" sz="1600" dirty="0" smtClean="0"/>
              <a:t>Newly Closed Issues</a:t>
            </a:r>
            <a:endParaRPr lang="en-US" sz="1600" dirty="0" smtClean="0"/>
          </a:p>
          <a:p>
            <a:r>
              <a:rPr lang="en-US" sz="1600" dirty="0" smtClean="0"/>
              <a:t>Open Issues</a:t>
            </a:r>
            <a:endParaRPr lang="en-US" sz="1600" dirty="0"/>
          </a:p>
          <a:p>
            <a:r>
              <a:rPr lang="en-US" sz="1600" dirty="0" smtClean="0"/>
              <a:t>Q</a:t>
            </a:r>
            <a:r>
              <a:rPr lang="en-US" sz="1600" dirty="0" smtClean="0"/>
              <a:t>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100" smtClean="0"/>
              <a:pPr algn="r"/>
              <a:t>2</a:t>
            </a:fld>
            <a:endParaRPr lang="en-US" sz="1100" dirty="0"/>
          </a:p>
        </p:txBody>
      </p:sp>
      <p:pic>
        <p:nvPicPr>
          <p:cNvPr id="5" name="Picture 4" descr="graphics-agenda-61548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009" y="1513711"/>
            <a:ext cx="1900791" cy="2090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8700" y="2657313"/>
            <a:ext cx="3790952" cy="14132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Meeting 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Attendees: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Ryan Vail, Phil Rosenberg-Watt,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Mufaddal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Makati,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Jeff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Pedigo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, John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Tompson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Kasim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Inan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, Mohammad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Kabir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Chowdhury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, Sameer,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Vineesha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Bandi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Times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6459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&amp; Wiki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Mailing list  :   </a:t>
            </a:r>
            <a:endParaRPr lang="en-US" sz="2000" dirty="0" smtClean="0"/>
          </a:p>
          <a:p>
            <a:pPr marL="200918" lvl="1" indent="0">
              <a:buNone/>
            </a:pPr>
            <a:r>
              <a:rPr lang="en-US" sz="1800" u="sng" dirty="0" smtClean="0">
                <a:hlinkClick r:id="rId2"/>
              </a:rPr>
              <a:t>https</a:t>
            </a:r>
            <a:r>
              <a:rPr lang="en-US" sz="1800" u="sng" dirty="0">
                <a:hlinkClick r:id="rId2"/>
              </a:rPr>
              <a:t>://lists.opendaylight.org/mailman/listinfo/packetcable-dev  </a:t>
            </a:r>
          </a:p>
          <a:p>
            <a:endParaRPr lang="en-US" sz="2000" dirty="0" smtClean="0"/>
          </a:p>
          <a:p>
            <a:r>
              <a:rPr lang="en-US" sz="2000" dirty="0" smtClean="0"/>
              <a:t>Wiki </a:t>
            </a:r>
            <a:r>
              <a:rPr lang="en-US" sz="2000" dirty="0"/>
              <a:t>: </a:t>
            </a:r>
            <a:endParaRPr lang="en-US" sz="2000" dirty="0" smtClean="0"/>
          </a:p>
          <a:p>
            <a:pPr marL="200918" lvl="1" indent="0">
              <a:buNone/>
            </a:pPr>
            <a:r>
              <a:rPr lang="en-US" sz="1800" u="sng" dirty="0">
                <a:hlinkClick r:id="rId3"/>
              </a:rPr>
              <a:t>https://wiki.opendaylight.org/view/PacketCablePCMM:Main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1024" y="4767263"/>
            <a:ext cx="485775" cy="273844"/>
          </a:xfrm>
        </p:spPr>
        <p:txBody>
          <a:bodyPr/>
          <a:lstStyle/>
          <a:p>
            <a:pPr algn="r"/>
            <a:fld id="{A3785139-E88E-45E0-9DA2-60CD650926A5}" type="slidenum">
              <a:rPr lang="en-US" sz="900" smtClean="0"/>
              <a:pPr algn="r"/>
              <a:t>3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0119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Carbon: Draft Release Plan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/>
              <a:t>M1 – Intent to participate – 11/3/16</a:t>
            </a:r>
          </a:p>
          <a:p>
            <a:r>
              <a:rPr lang="en-US" sz="1400" dirty="0"/>
              <a:t>M2 – Project Release Plan complete – 12/8/16</a:t>
            </a:r>
          </a:p>
          <a:p>
            <a:r>
              <a:rPr lang="en-US" sz="1400" dirty="0"/>
              <a:t>M3 – Feature / Function Freeze: </a:t>
            </a:r>
            <a:r>
              <a:rPr lang="en-US" sz="1400" dirty="0" smtClean="0"/>
              <a:t>2/2/17</a:t>
            </a:r>
            <a:endParaRPr lang="en-US" sz="1400" dirty="0"/>
          </a:p>
          <a:p>
            <a:r>
              <a:rPr lang="en-US" sz="1400" dirty="0"/>
              <a:t>M4 – API Freeze: </a:t>
            </a:r>
            <a:r>
              <a:rPr lang="en-US" sz="1400" dirty="0" smtClean="0"/>
              <a:t>3/2/17</a:t>
            </a:r>
            <a:endParaRPr lang="en-US" sz="1400" dirty="0"/>
          </a:p>
          <a:p>
            <a:r>
              <a:rPr lang="en-US" sz="1400" dirty="0"/>
              <a:t>M5 – Code Freeze: </a:t>
            </a:r>
            <a:r>
              <a:rPr lang="en-US" sz="1400" dirty="0" smtClean="0"/>
              <a:t>3/30/17</a:t>
            </a:r>
            <a:endParaRPr lang="en-US" sz="1400" dirty="0"/>
          </a:p>
          <a:p>
            <a:r>
              <a:rPr lang="en-US" sz="1400" dirty="0"/>
              <a:t>RC0 / RC1 / RC2: </a:t>
            </a:r>
            <a:r>
              <a:rPr lang="en-US" sz="1400" dirty="0" smtClean="0"/>
              <a:t>4/12/17, 4/20/17, 4/27/17</a:t>
            </a:r>
            <a:endParaRPr lang="en-US" sz="1400" dirty="0"/>
          </a:p>
          <a:p>
            <a:r>
              <a:rPr lang="en-US" sz="1400" dirty="0"/>
              <a:t>Packetcable Project Release Review – </a:t>
            </a:r>
            <a:r>
              <a:rPr lang="en-US" sz="1400" dirty="0" smtClean="0"/>
              <a:t>Between 4/27 &amp; 4/3/17</a:t>
            </a:r>
            <a:endParaRPr lang="en-US" sz="1400" dirty="0"/>
          </a:p>
          <a:p>
            <a:r>
              <a:rPr lang="en-US" sz="1400" dirty="0"/>
              <a:t>RC3 – Release Review and final build: 5</a:t>
            </a:r>
            <a:r>
              <a:rPr lang="en-US" sz="1400" dirty="0" smtClean="0"/>
              <a:t>/4/17</a:t>
            </a:r>
            <a:endParaRPr lang="en-US" sz="1400" dirty="0"/>
          </a:p>
          <a:p>
            <a:r>
              <a:rPr lang="en-US" sz="1400" dirty="0"/>
              <a:t>Formal </a:t>
            </a:r>
            <a:r>
              <a:rPr lang="en-US" sz="1400" dirty="0" smtClean="0"/>
              <a:t>Carbon Release</a:t>
            </a:r>
            <a:r>
              <a:rPr lang="en-US" sz="1400" dirty="0"/>
              <a:t>: </a:t>
            </a:r>
            <a:r>
              <a:rPr lang="en-US" sz="1400" dirty="0" smtClean="0"/>
              <a:t>5/11/17</a:t>
            </a:r>
            <a:endParaRPr lang="en-US" sz="1400" dirty="0"/>
          </a:p>
          <a:p>
            <a:pPr lvl="1"/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4</a:t>
            </a:fld>
            <a:endParaRPr lang="en-US" sz="1000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16103" y="1806416"/>
            <a:ext cx="596900" cy="277797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514350"/>
            <a:endParaRPr lang="en-US" sz="700" dirty="0" smtClean="0">
              <a:solidFill>
                <a:schemeClr val="tx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18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Packetcable</a:t>
            </a:r>
            <a:r>
              <a:rPr lang="en-US" dirty="0" smtClean="0"/>
              <a:t> Carbon </a:t>
            </a:r>
            <a:r>
              <a:rPr lang="en-US" dirty="0" smtClean="0"/>
              <a:t>Goals / TODOs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Goals:</a:t>
            </a:r>
          </a:p>
          <a:p>
            <a:pPr lvl="1"/>
            <a:r>
              <a:rPr lang="en-US" sz="1200" dirty="0" smtClean="0"/>
              <a:t>fix identified bugs</a:t>
            </a:r>
          </a:p>
          <a:p>
            <a:pPr lvl="1"/>
            <a:r>
              <a:rPr lang="en-US" sz="1200" dirty="0" smtClean="0"/>
              <a:t>add enhancements; Comcast/AB list organized/grouped into sensible packages</a:t>
            </a:r>
          </a:p>
          <a:p>
            <a:r>
              <a:rPr lang="en-US" sz="1400" dirty="0" smtClean="0"/>
              <a:t>Maintenance work </a:t>
            </a:r>
          </a:p>
          <a:p>
            <a:pPr lvl="1"/>
            <a:r>
              <a:rPr lang="en-US" sz="1200" dirty="0" smtClean="0"/>
              <a:t>Currently reported issues: none besides Comcast “</a:t>
            </a:r>
            <a:r>
              <a:rPr lang="en-US" sz="1200" dirty="0"/>
              <a:t>package</a:t>
            </a:r>
            <a:r>
              <a:rPr lang="en-US" sz="1200" dirty="0" smtClean="0"/>
              <a:t>”  </a:t>
            </a:r>
            <a:r>
              <a:rPr lang="en-US" sz="1200" dirty="0"/>
              <a:t>(see slide 9</a:t>
            </a:r>
            <a:r>
              <a:rPr lang="en-US" sz="1200" dirty="0" smtClean="0"/>
              <a:t>)</a:t>
            </a:r>
            <a:endParaRPr lang="en-US" sz="1200" dirty="0"/>
          </a:p>
          <a:p>
            <a:r>
              <a:rPr lang="en-US" sz="1600" dirty="0" smtClean="0"/>
              <a:t>Documentation </a:t>
            </a:r>
            <a:r>
              <a:rPr lang="en-US" sz="1600" dirty="0"/>
              <a:t>work</a:t>
            </a:r>
          </a:p>
          <a:p>
            <a:pPr lvl="1"/>
            <a:r>
              <a:rPr lang="en-US" sz="1200" dirty="0" smtClean="0"/>
              <a:t>As needed to support new features / functions</a:t>
            </a:r>
          </a:p>
          <a:p>
            <a:r>
              <a:rPr lang="en-US" sz="1400" dirty="0"/>
              <a:t>Functional Changes </a:t>
            </a:r>
          </a:p>
          <a:p>
            <a:pPr lvl="1"/>
            <a:r>
              <a:rPr lang="en-US" sz="1200" dirty="0"/>
              <a:t>Enhancements from Comcast / AB </a:t>
            </a:r>
            <a:endParaRPr lang="en-US" sz="1400" dirty="0"/>
          </a:p>
          <a:p>
            <a:r>
              <a:rPr lang="en-US" sz="1400" dirty="0" smtClean="0"/>
              <a:t>Structural issues </a:t>
            </a:r>
          </a:p>
          <a:p>
            <a:pPr lvl="1"/>
            <a:r>
              <a:rPr lang="en-US" sz="1200" dirty="0" smtClean="0"/>
              <a:t>Change to </a:t>
            </a:r>
            <a:r>
              <a:rPr lang="en-US" sz="1200" dirty="0"/>
              <a:t>support </a:t>
            </a:r>
            <a:r>
              <a:rPr lang="en-US" sz="1200" dirty="0" err="1"/>
              <a:t>DataTreeChangeListener</a:t>
            </a:r>
            <a:r>
              <a:rPr lang="en-US" sz="1200" dirty="0" smtClean="0"/>
              <a:t>.- Bugzilla 6302</a:t>
            </a:r>
            <a:endParaRPr lang="en-US" sz="12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1918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Recently Completed Work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399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Packetcable</a:t>
            </a:r>
            <a:r>
              <a:rPr lang="en-US" dirty="0"/>
              <a:t> </a:t>
            </a:r>
            <a:r>
              <a:rPr lang="en-US" dirty="0" smtClean="0"/>
              <a:t>Work Items – Update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Arris</a:t>
            </a:r>
          </a:p>
          <a:p>
            <a:pPr lvl="1"/>
            <a:r>
              <a:rPr lang="en-US" sz="1200" dirty="0"/>
              <a:t>I</a:t>
            </a:r>
            <a:r>
              <a:rPr lang="en-US" sz="1200" dirty="0" smtClean="0"/>
              <a:t>ntegrate Arris information into current Packetcable User Guide.</a:t>
            </a:r>
          </a:p>
          <a:p>
            <a:r>
              <a:rPr lang="en-US" sz="1400" dirty="0" smtClean="0"/>
              <a:t>Tracked on ODL </a:t>
            </a:r>
            <a:r>
              <a:rPr lang="en-US" sz="1400" dirty="0"/>
              <a:t>Bugzilla </a:t>
            </a:r>
            <a:r>
              <a:rPr lang="en-US" sz="1400" dirty="0" smtClean="0"/>
              <a:t>- </a:t>
            </a:r>
            <a:r>
              <a:rPr lang="en-US" sz="1400" dirty="0" smtClean="0">
                <a:hlinkClick r:id="rId2" tooltip="UNCONFIRMED - Packetcable project documentation needs updating"/>
              </a:rPr>
              <a:t>Bug </a:t>
            </a:r>
            <a:r>
              <a:rPr lang="en-US" sz="1400" dirty="0">
                <a:hlinkClick r:id="rId2" tooltip="UNCONFIRMED - Packetcable project documentation needs updating"/>
              </a:rPr>
              <a:t>6279</a:t>
            </a:r>
            <a:r>
              <a:rPr lang="en-US" sz="1400" dirty="0" smtClean="0">
                <a:hlinkClick r:id="rId2" tooltip="UNCONFIRMED - Packetcable project documentation needs updating"/>
              </a:rPr>
              <a:t> </a:t>
            </a:r>
            <a:endParaRPr lang="en-US" sz="1400" dirty="0"/>
          </a:p>
          <a:p>
            <a:r>
              <a:rPr lang="en-US" sz="1400" dirty="0" smtClean="0"/>
              <a:t>Description: Documentation update</a:t>
            </a:r>
            <a:endParaRPr lang="en-US" sz="1400" dirty="0"/>
          </a:p>
          <a:p>
            <a:r>
              <a:rPr lang="en-US" sz="1400" dirty="0" smtClean="0"/>
              <a:t>Type: Enhancement</a:t>
            </a:r>
          </a:p>
          <a:p>
            <a:r>
              <a:rPr lang="en-US" sz="1400" dirty="0" smtClean="0"/>
              <a:t>Target Release: Carbon w/ “cherry pick” to Boron</a:t>
            </a:r>
          </a:p>
          <a:p>
            <a:r>
              <a:rPr lang="en-US" sz="1400" b="1" dirty="0"/>
              <a:t>Status</a:t>
            </a:r>
            <a:r>
              <a:rPr lang="en-US" sz="1400" b="1" dirty="0" smtClean="0"/>
              <a:t>: Done.  Merged into Carbon and Boron.</a:t>
            </a:r>
            <a:endParaRPr lang="en-US" sz="1200" b="1" dirty="0"/>
          </a:p>
          <a:p>
            <a:pPr marL="192881" lvl="1" indent="0">
              <a:buNone/>
            </a:pP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7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3716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Work Items – </a:t>
            </a:r>
            <a:r>
              <a:rPr lang="en-US" dirty="0" err="1" smtClean="0"/>
              <a:t>GateSpec</a:t>
            </a:r>
            <a:r>
              <a:rPr lang="en-US" dirty="0" smtClean="0"/>
              <a:t>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Comcast/AB</a:t>
            </a:r>
          </a:p>
          <a:p>
            <a:pPr lvl="1"/>
            <a:r>
              <a:rPr lang="en-US" sz="1200" dirty="0" smtClean="0"/>
              <a:t>List of bugs TBD</a:t>
            </a:r>
          </a:p>
          <a:p>
            <a:r>
              <a:rPr lang="en-US" sz="1400" dirty="0"/>
              <a:t>Tracked on ODL Bugzilla </a:t>
            </a:r>
            <a:r>
              <a:rPr lang="en-US" sz="1400" dirty="0" smtClean="0"/>
              <a:t>– </a:t>
            </a:r>
            <a:r>
              <a:rPr lang="en-US" sz="1400" dirty="0">
                <a:hlinkClick r:id="rId2"/>
              </a:rPr>
              <a:t>Bug 6762</a:t>
            </a:r>
            <a:endParaRPr lang="en-US" sz="1400" dirty="0"/>
          </a:p>
          <a:p>
            <a:r>
              <a:rPr lang="en-US" sz="1400" dirty="0" smtClean="0"/>
              <a:t>Description: </a:t>
            </a:r>
          </a:p>
          <a:p>
            <a:pPr lvl="1"/>
            <a:r>
              <a:rPr lang="en-US" sz="1200" dirty="0"/>
              <a:t>Updates to support new </a:t>
            </a:r>
            <a:r>
              <a:rPr lang="en-US" sz="1200" dirty="0" err="1"/>
              <a:t>TrafficProfiles</a:t>
            </a:r>
            <a:r>
              <a:rPr lang="en-US" sz="1200" dirty="0"/>
              <a:t> that require a user-specified Direction in the </a:t>
            </a:r>
            <a:r>
              <a:rPr lang="en-US" sz="1200" dirty="0" err="1"/>
              <a:t>GateSpec</a:t>
            </a:r>
            <a:endParaRPr lang="en-US" sz="1200" dirty="0" smtClean="0"/>
          </a:p>
          <a:p>
            <a:r>
              <a:rPr lang="en-US" sz="1400" dirty="0"/>
              <a:t>Type: Task</a:t>
            </a:r>
          </a:p>
          <a:p>
            <a:r>
              <a:rPr lang="en-US" sz="1400" dirty="0" smtClean="0"/>
              <a:t>Target Release: Carbon</a:t>
            </a:r>
          </a:p>
          <a:p>
            <a:r>
              <a:rPr lang="en-US" sz="1400" b="1" dirty="0"/>
              <a:t>Status: </a:t>
            </a:r>
            <a:r>
              <a:rPr lang="en-US" sz="1400" b="1" dirty="0" smtClean="0"/>
              <a:t>Done. Merged into master. Completed by Jeff </a:t>
            </a:r>
            <a:r>
              <a:rPr lang="en-US" sz="1400" b="1" dirty="0" err="1"/>
              <a:t>Pedigo</a:t>
            </a:r>
            <a:r>
              <a:rPr lang="en-US" sz="1400" b="1" dirty="0"/>
              <a:t> –  Applied Broadband</a:t>
            </a:r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8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220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Work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452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d Master layout">
  <a:themeElements>
    <a:clrScheme name="Cisco Live 2013">
      <a:dk1>
        <a:srgbClr val="000000"/>
      </a:dk1>
      <a:lt1>
        <a:srgbClr val="FFFFFF"/>
      </a:lt1>
      <a:dk2>
        <a:srgbClr val="595959"/>
      </a:dk2>
      <a:lt2>
        <a:srgbClr val="9A9B9C"/>
      </a:lt2>
      <a:accent1>
        <a:srgbClr val="0065BD"/>
      </a:accent1>
      <a:accent2>
        <a:srgbClr val="3F9C35"/>
      </a:accent2>
      <a:accent3>
        <a:srgbClr val="824BB0"/>
      </a:accent3>
      <a:accent4>
        <a:srgbClr val="05346C"/>
      </a:accent4>
      <a:accent5>
        <a:srgbClr val="7FC3FF"/>
      </a:accent5>
      <a:accent6>
        <a:srgbClr val="920481"/>
      </a:accent6>
      <a:hlink>
        <a:srgbClr val="3F9C34"/>
      </a:hlink>
      <a:folHlink>
        <a:srgbClr val="89C6FF"/>
      </a:folHlink>
    </a:clrScheme>
    <a:fontScheme name="Bullets-graphic element">
      <a:majorFont>
        <a:latin typeface="Arial"/>
        <a:ea typeface="Apple LiGothic Medium"/>
        <a:cs typeface="Apple LiGothic Medium"/>
      </a:majorFont>
      <a:minorFont>
        <a:latin typeface="Arial"/>
        <a:ea typeface="Apple LiGothic Medium"/>
        <a:cs typeface="Apple LiGothi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>
          <a:noFill/>
          <a:miter lim="800000"/>
          <a:headEnd type="none" w="med" len="med"/>
          <a:tailEnd type="none" w="med" len="med"/>
        </a:ln>
      </a:spPr>
      <a:bodyPr lIns="0" tIns="0" rIns="0" bIns="0" rtlCol="0" anchor="ctr"/>
      <a:lstStyle>
        <a:defPPr algn="ctr" defTabSz="514350">
          <a:defRPr sz="1400" dirty="0" err="1" smtClean="0">
            <a:solidFill>
              <a:schemeClr val="bg1"/>
            </a:solidFill>
            <a:ea typeface="Arial" pitchFamily="-107" charset="0"/>
            <a:cs typeface="Arial" pitchFamily="-107" charset="0"/>
            <a:sym typeface="Arial" pitchFamily="-107" charset="0"/>
          </a:defRPr>
        </a:defPPr>
      </a:lstStyle>
    </a:spDef>
    <a:lnDef>
      <a:spPr bwMode="auto">
        <a:solidFill>
          <a:srgbClr val="0183B7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600"/>
          </a:spcBef>
          <a:defRPr sz="1400" dirty="0" smtClean="0">
            <a:solidFill>
              <a:srgbClr val="000000"/>
            </a:solidFill>
            <a:latin typeface="Times"/>
            <a:cs typeface="Times"/>
          </a:defRPr>
        </a:defPPr>
      </a:lstStyle>
    </a:txDef>
  </a:objectDefaults>
  <a:extraClrSchemeLst>
    <a:extraClrScheme>
      <a:clrScheme name="Bullets-graphic el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pptA2D0.tmp</Template>
  <TotalTime>59350</TotalTime>
  <Words>702</Words>
  <Application>Microsoft Macintosh PowerPoint</Application>
  <PresentationFormat>On-screen Show (16:9)</PresentationFormat>
  <Paragraphs>119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Red Master layout</vt:lpstr>
      <vt:lpstr>Worksheet</vt:lpstr>
      <vt:lpstr>PowerPoint Presentation</vt:lpstr>
      <vt:lpstr>Agenda</vt:lpstr>
      <vt:lpstr>List &amp; Wiki</vt:lpstr>
      <vt:lpstr>Carbon: Draft Release Plan Milestones</vt:lpstr>
      <vt:lpstr>Packetcable Carbon Goals / TODOs</vt:lpstr>
      <vt:lpstr>Recently Completed Work Items</vt:lpstr>
      <vt:lpstr>Packetcable Work Items – Update Docs</vt:lpstr>
      <vt:lpstr>Packetcable Work Items – GateSpec Direction</vt:lpstr>
      <vt:lpstr>Open Work Items</vt:lpstr>
      <vt:lpstr>Packetcable Work Items – Update to DTCL</vt:lpstr>
      <vt:lpstr>Packetcable Work Items – Priority Classifier</vt:lpstr>
      <vt:lpstr>Supporting Information</vt:lpstr>
      <vt:lpstr>Open discussion</vt:lpstr>
      <vt:lpstr>WG Logistics</vt:lpstr>
      <vt:lpstr>PowerPoint Presentation</vt:lpstr>
    </vt:vector>
  </TitlesOfParts>
  <Company>CableLabs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Bender</dc:creator>
  <cp:lastModifiedBy>Ryan Vail</cp:lastModifiedBy>
  <cp:revision>792</cp:revision>
  <cp:lastPrinted>2015-09-14T16:13:15Z</cp:lastPrinted>
  <dcterms:created xsi:type="dcterms:W3CDTF">2014-01-06T21:05:19Z</dcterms:created>
  <dcterms:modified xsi:type="dcterms:W3CDTF">2016-10-20T17:18:13Z</dcterms:modified>
</cp:coreProperties>
</file>