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1" r:id="rId1"/>
  </p:sldMasterIdLst>
  <p:notesMasterIdLst>
    <p:notesMasterId r:id="rId18"/>
  </p:notesMasterIdLst>
  <p:handoutMasterIdLst>
    <p:handoutMasterId r:id="rId19"/>
  </p:handoutMasterIdLst>
  <p:sldIdLst>
    <p:sldId id="998" r:id="rId2"/>
    <p:sldId id="1003" r:id="rId3"/>
    <p:sldId id="1004" r:id="rId4"/>
    <p:sldId id="1005" r:id="rId5"/>
    <p:sldId id="1037" r:id="rId6"/>
    <p:sldId id="1033" r:id="rId7"/>
    <p:sldId id="1028" r:id="rId8"/>
    <p:sldId id="1029" r:id="rId9"/>
    <p:sldId id="1031" r:id="rId10"/>
    <p:sldId id="1032" r:id="rId11"/>
    <p:sldId id="1038" r:id="rId12"/>
    <p:sldId id="1036" r:id="rId13"/>
    <p:sldId id="1039" r:id="rId14"/>
    <p:sldId id="1035" r:id="rId15"/>
    <p:sldId id="1013" r:id="rId16"/>
    <p:sldId id="1019" r:id="rId1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vin Kershaw - 2" initials="KK2-"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D42C"/>
    <a:srgbClr val="0F5EFF"/>
    <a:srgbClr val="0064BD"/>
    <a:srgbClr val="33CC33"/>
    <a:srgbClr val="99FF99"/>
    <a:srgbClr val="00FF00"/>
    <a:srgbClr val="920481"/>
    <a:srgbClr val="0D5EFF"/>
    <a:srgbClr val="0063B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67" autoAdjust="0"/>
    <p:restoredTop sz="99847" autoAdjust="0"/>
  </p:normalViewPr>
  <p:slideViewPr>
    <p:cSldViewPr snapToGrid="0" snapToObjects="1">
      <p:cViewPr>
        <p:scale>
          <a:sx n="130" d="100"/>
          <a:sy n="130" d="100"/>
        </p:scale>
        <p:origin x="-540" y="-39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9" d="100"/>
          <a:sy n="99" d="100"/>
        </p:scale>
        <p:origin x="-3576"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2"/>
            <a:ext cx="3038475" cy="464980"/>
          </a:xfrm>
          <a:prstGeom prst="rect">
            <a:avLst/>
          </a:prstGeom>
        </p:spPr>
        <p:txBody>
          <a:bodyPr vert="horz" lIns="91440" tIns="45720" rIns="91440" bIns="45720" rtlCol="0"/>
          <a:lstStyle>
            <a:lvl1pPr algn="r">
              <a:defRPr sz="1200"/>
            </a:lvl1pPr>
          </a:lstStyle>
          <a:p>
            <a:fld id="{7BA48E49-DA56-47F0-B5F7-BFCE3614140A}" type="datetimeFigureOut">
              <a:rPr lang="en-US" smtClean="0"/>
              <a:t>9/1/2016</a:t>
            </a:fld>
            <a:endParaRPr lang="en-US" dirty="0"/>
          </a:p>
        </p:txBody>
      </p:sp>
      <p:sp>
        <p:nvSpPr>
          <p:cNvPr id="4" name="Footer Placeholder 3"/>
          <p:cNvSpPr>
            <a:spLocks noGrp="1"/>
          </p:cNvSpPr>
          <p:nvPr>
            <p:ph type="ftr" sz="quarter" idx="2"/>
          </p:nvPr>
        </p:nvSpPr>
        <p:spPr>
          <a:xfrm>
            <a:off x="3" y="8829824"/>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824"/>
            <a:ext cx="3038475" cy="464980"/>
          </a:xfrm>
          <a:prstGeom prst="rect">
            <a:avLst/>
          </a:prstGeom>
        </p:spPr>
        <p:txBody>
          <a:bodyPr vert="horz" lIns="91440" tIns="45720" rIns="91440" bIns="45720" rtlCol="0" anchor="b"/>
          <a:lstStyle>
            <a:lvl1pPr algn="r">
              <a:defRPr sz="1200"/>
            </a:lvl1pPr>
          </a:lstStyle>
          <a:p>
            <a:fld id="{1165A78A-D015-49F9-B81F-246EFF1ADD86}" type="slidenum">
              <a:rPr lang="en-US" smtClean="0"/>
              <a:t>‹#›</a:t>
            </a:fld>
            <a:endParaRPr lang="en-US" dirty="0"/>
          </a:p>
        </p:txBody>
      </p:sp>
    </p:spTree>
    <p:extLst>
      <p:ext uri="{BB962C8B-B14F-4D97-AF65-F5344CB8AC3E}">
        <p14:creationId xmlns:p14="http://schemas.microsoft.com/office/powerpoint/2010/main" val="1049291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6731" cy="465500"/>
          </a:xfrm>
          <a:prstGeom prst="rect">
            <a:avLst/>
          </a:prstGeom>
        </p:spPr>
        <p:txBody>
          <a:bodyPr vert="horz" lIns="111548" tIns="55774" rIns="111548" bIns="55774" rtlCol="0"/>
          <a:lstStyle>
            <a:lvl1pPr algn="l">
              <a:defRPr sz="1500"/>
            </a:lvl1pPr>
          </a:lstStyle>
          <a:p>
            <a:endParaRPr lang="en-US" dirty="0"/>
          </a:p>
        </p:txBody>
      </p:sp>
      <p:sp>
        <p:nvSpPr>
          <p:cNvPr id="3" name="Date Placeholder 2"/>
          <p:cNvSpPr>
            <a:spLocks noGrp="1"/>
          </p:cNvSpPr>
          <p:nvPr>
            <p:ph type="dt" idx="1"/>
          </p:nvPr>
        </p:nvSpPr>
        <p:spPr>
          <a:xfrm>
            <a:off x="3971296" y="0"/>
            <a:ext cx="3036731" cy="465500"/>
          </a:xfrm>
          <a:prstGeom prst="rect">
            <a:avLst/>
          </a:prstGeom>
        </p:spPr>
        <p:txBody>
          <a:bodyPr vert="horz" lIns="111548" tIns="55774" rIns="111548" bIns="55774" rtlCol="0"/>
          <a:lstStyle>
            <a:lvl1pPr algn="r">
              <a:defRPr sz="1500"/>
            </a:lvl1pPr>
          </a:lstStyle>
          <a:p>
            <a:fld id="{86FF0402-BAA6-4653-8ED4-D940FA58282D}" type="datetimeFigureOut">
              <a:rPr lang="en-US" smtClean="0"/>
              <a:t>9/1/2016</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111548" tIns="55774" rIns="111548" bIns="55774" rtlCol="0" anchor="ctr"/>
          <a:lstStyle/>
          <a:p>
            <a:endParaRPr lang="en-US" dirty="0"/>
          </a:p>
        </p:txBody>
      </p:sp>
      <p:sp>
        <p:nvSpPr>
          <p:cNvPr id="5" name="Notes Placeholder 4"/>
          <p:cNvSpPr>
            <a:spLocks noGrp="1"/>
          </p:cNvSpPr>
          <p:nvPr>
            <p:ph type="body" sz="quarter" idx="3"/>
          </p:nvPr>
        </p:nvSpPr>
        <p:spPr>
          <a:xfrm>
            <a:off x="701521" y="4415454"/>
            <a:ext cx="5607369" cy="4184399"/>
          </a:xfrm>
          <a:prstGeom prst="rect">
            <a:avLst/>
          </a:prstGeom>
        </p:spPr>
        <p:txBody>
          <a:bodyPr vert="horz" lIns="111548" tIns="55774" rIns="111548" bIns="557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204"/>
            <a:ext cx="3036731" cy="465500"/>
          </a:xfrm>
          <a:prstGeom prst="rect">
            <a:avLst/>
          </a:prstGeom>
        </p:spPr>
        <p:txBody>
          <a:bodyPr vert="horz" lIns="111548" tIns="55774" rIns="111548" bIns="55774" rtlCol="0" anchor="b"/>
          <a:lstStyle>
            <a:lvl1pPr algn="l">
              <a:defRPr sz="1500"/>
            </a:lvl1pPr>
          </a:lstStyle>
          <a:p>
            <a:endParaRPr lang="en-US" dirty="0"/>
          </a:p>
        </p:txBody>
      </p:sp>
      <p:sp>
        <p:nvSpPr>
          <p:cNvPr id="7" name="Slide Number Placeholder 6"/>
          <p:cNvSpPr>
            <a:spLocks noGrp="1"/>
          </p:cNvSpPr>
          <p:nvPr>
            <p:ph type="sldNum" sz="quarter" idx="5"/>
          </p:nvPr>
        </p:nvSpPr>
        <p:spPr>
          <a:xfrm>
            <a:off x="3971296" y="8829204"/>
            <a:ext cx="3036731" cy="465500"/>
          </a:xfrm>
          <a:prstGeom prst="rect">
            <a:avLst/>
          </a:prstGeom>
        </p:spPr>
        <p:txBody>
          <a:bodyPr vert="horz" lIns="111548" tIns="55774" rIns="111548" bIns="55774" rtlCol="0" anchor="b"/>
          <a:lstStyle>
            <a:lvl1pPr algn="r">
              <a:defRPr sz="1500"/>
            </a:lvl1pPr>
          </a:lstStyle>
          <a:p>
            <a:fld id="{A0023BD0-463A-4F8D-9CC8-B1B4888025D3}" type="slidenum">
              <a:rPr lang="en-US" smtClean="0"/>
              <a:t>‹#›</a:t>
            </a:fld>
            <a:endParaRPr lang="en-US" dirty="0"/>
          </a:p>
        </p:txBody>
      </p:sp>
    </p:spTree>
    <p:extLst>
      <p:ext uri="{BB962C8B-B14F-4D97-AF65-F5344CB8AC3E}">
        <p14:creationId xmlns:p14="http://schemas.microsoft.com/office/powerpoint/2010/main" val="233528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Segue</a:t>
            </a:r>
            <a:r>
              <a:rPr lang="en-US" baseline="0" dirty="0" smtClean="0"/>
              <a:t> slide.</a:t>
            </a:r>
            <a:endParaRPr lang="en-US" dirty="0"/>
          </a:p>
        </p:txBody>
      </p:sp>
      <p:sp>
        <p:nvSpPr>
          <p:cNvPr id="4" name="Header Placeholder 3"/>
          <p:cNvSpPr>
            <a:spLocks noGrp="1"/>
          </p:cNvSpPr>
          <p:nvPr>
            <p:ph type="hdr" sz="quarter" idx="10"/>
          </p:nvPr>
        </p:nvSpPr>
        <p:spPr/>
        <p:txBody>
          <a:bodyPr/>
          <a:lstStyle/>
          <a:p>
            <a:r>
              <a:rPr lang="en-US" dirty="0" smtClean="0">
                <a:solidFill>
                  <a:schemeClr val="tx1"/>
                </a:solidFill>
              </a:rPr>
              <a:t>Cable Labs</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02FBBFF4-3870-4421-A2C2-2AEF7218825D}" type="slidenum">
              <a:rPr lang="en-US" smtClean="0">
                <a:solidFill>
                  <a:schemeClr val="tx1"/>
                </a:solidFill>
              </a:rPr>
              <a:pPr/>
              <a:t>1</a:t>
            </a:fld>
            <a:endParaRPr lang="en-US" dirty="0">
              <a:solidFill>
                <a:schemeClr val="tx1"/>
              </a:solidFill>
            </a:endParaRPr>
          </a:p>
        </p:txBody>
      </p:sp>
    </p:spTree>
    <p:extLst>
      <p:ext uri="{BB962C8B-B14F-4D97-AF65-F5344CB8AC3E}">
        <p14:creationId xmlns:p14="http://schemas.microsoft.com/office/powerpoint/2010/main" val="1503806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egue slide">
    <p:spTree>
      <p:nvGrpSpPr>
        <p:cNvPr id="1" name=""/>
        <p:cNvGrpSpPr/>
        <p:nvPr/>
      </p:nvGrpSpPr>
      <p:grpSpPr>
        <a:xfrm>
          <a:off x="0" y="0"/>
          <a:ext cx="0" cy="0"/>
          <a:chOff x="0" y="0"/>
          <a:chExt cx="0" cy="0"/>
        </a:xfrm>
      </p:grpSpPr>
      <p:sp>
        <p:nvSpPr>
          <p:cNvPr id="2" name="Rectangle 2"/>
          <p:cNvSpPr>
            <a:spLocks noGrp="1" noChangeArrowheads="1"/>
          </p:cNvSpPr>
          <p:nvPr>
            <p:ph type="title" hasCustomPrompt="1"/>
          </p:nvPr>
        </p:nvSpPr>
        <p:spPr bwMode="auto">
          <a:xfrm>
            <a:off x="472683" y="1751246"/>
            <a:ext cx="8093468" cy="568866"/>
          </a:xfrm>
          <a:prstGeom prst="rect">
            <a:avLst/>
          </a:prstGeom>
          <a:noFill/>
          <a:ln w="12700">
            <a:noFill/>
            <a:miter lim="800000"/>
            <a:headEnd/>
            <a:tailEnd/>
          </a:ln>
          <a:effectLst/>
        </p:spPr>
        <p:txBody>
          <a:bodyPr lIns="91440" tIns="45720" rIns="91440" bIns="45720"/>
          <a:lstStyle>
            <a:lvl1pPr>
              <a:defRPr sz="2800" b="0" baseline="0">
                <a:solidFill>
                  <a:schemeClr val="tx1"/>
                </a:solidFill>
                <a:latin typeface="Arial"/>
                <a:cs typeface="Arial"/>
              </a:defRPr>
            </a:lvl1pPr>
          </a:lstStyle>
          <a:p>
            <a:pPr lvl="0"/>
            <a:r>
              <a:rPr lang="en-US" dirty="0" smtClean="0">
                <a:sym typeface="Arial" pitchFamily="-107" charset="0"/>
              </a:rPr>
              <a:t>Segue or Title Slide</a:t>
            </a:r>
            <a:endParaRPr lang="en-US" dirty="0">
              <a:sym typeface="Arial" pitchFamily="-107" charset="0"/>
            </a:endParaRPr>
          </a:p>
        </p:txBody>
      </p:sp>
      <p:sp>
        <p:nvSpPr>
          <p:cNvPr id="11" name="Rectangle 10"/>
          <p:cNvSpPr/>
          <p:nvPr userDrawn="1"/>
        </p:nvSpPr>
        <p:spPr bwMode="auto">
          <a:xfrm>
            <a:off x="0" y="2800350"/>
            <a:ext cx="9144000" cy="2343150"/>
          </a:xfrm>
          <a:prstGeom prst="rect">
            <a:avLst/>
          </a:prstGeom>
          <a:solidFill>
            <a:srgbClr val="000000"/>
          </a:solidFill>
          <a:ln w="12700" cap="flat">
            <a:noFill/>
            <a:miter lim="800000"/>
            <a:headEnd type="none" w="med" len="med"/>
            <a:tailEnd type="none" w="med" len="med"/>
          </a:ln>
        </p:spPr>
        <p:txBody>
          <a:bodyPr lIns="0" tIns="0" rIns="0" bIns="0" rtlCol="0" anchor="ctr"/>
          <a:lstStyle/>
          <a:p>
            <a:pPr algn="ctr" defTabSz="514350"/>
            <a:endParaRPr lang="en-US" sz="1400" dirty="0" smtClean="0">
              <a:solidFill>
                <a:schemeClr val="bg1"/>
              </a:solidFill>
              <a:ea typeface="Arial" pitchFamily="-107" charset="0"/>
              <a:cs typeface="Arial" pitchFamily="-107" charset="0"/>
              <a:sym typeface="Arial" pitchFamily="-107" charset="0"/>
            </a:endParaRPr>
          </a:p>
        </p:txBody>
      </p:sp>
      <p:sp>
        <p:nvSpPr>
          <p:cNvPr id="9" name="Rectangle 8"/>
          <p:cNvSpPr/>
          <p:nvPr userDrawn="1"/>
        </p:nvSpPr>
        <p:spPr>
          <a:xfrm>
            <a:off x="0" y="4936351"/>
            <a:ext cx="6394450" cy="18466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kern="1200" dirty="0" smtClean="0">
                <a:solidFill>
                  <a:srgbClr val="FFFFFF"/>
                </a:solidFill>
                <a:effectLst/>
                <a:latin typeface="Arial" pitchFamily="34" charset="0"/>
                <a:ea typeface="Apple LiGothic Medium" pitchFamily="2" charset="-120"/>
                <a:cs typeface="+mn-cs"/>
                <a:sym typeface="Arial" pitchFamily="34" charset="0"/>
              </a:rPr>
              <a:t>© Cable Television Laboratories, Inc. 2016.  Do not share this material with anyone other than CableLabs Members, and vendors under CableLabs NDA if applicable</a:t>
            </a:r>
            <a:r>
              <a:rPr lang="en-US" sz="600" b="0" i="0" kern="1200" baseline="0" dirty="0" smtClean="0">
                <a:solidFill>
                  <a:srgbClr val="FFFFFF"/>
                </a:solidFill>
                <a:effectLst/>
                <a:latin typeface="Arial" pitchFamily="34" charset="0"/>
                <a:ea typeface="Apple LiGothic Medium" pitchFamily="2" charset="-120"/>
                <a:cs typeface="+mn-cs"/>
                <a:sym typeface="Arial" pitchFamily="34" charset="0"/>
              </a:rPr>
              <a:t>.</a:t>
            </a:r>
            <a:endParaRPr lang="en-US" sz="600" b="0" i="0" kern="1200" dirty="0" smtClean="0">
              <a:solidFill>
                <a:srgbClr val="FFFFFF"/>
              </a:solidFill>
              <a:effectLst/>
              <a:latin typeface="Arial" pitchFamily="34" charset="0"/>
              <a:ea typeface="Apple LiGothic Medium" pitchFamily="2" charset="-120"/>
              <a:cs typeface="+mn-cs"/>
              <a:sym typeface="Arial" pitchFamily="34" charset="0"/>
            </a:endParaRPr>
          </a:p>
        </p:txBody>
      </p:sp>
      <p:sp>
        <p:nvSpPr>
          <p:cNvPr id="7" name="Rectangle 6"/>
          <p:cNvSpPr/>
          <p:nvPr userDrawn="1"/>
        </p:nvSpPr>
        <p:spPr bwMode="auto">
          <a:xfrm>
            <a:off x="-1" y="2698817"/>
            <a:ext cx="6410585" cy="234883"/>
          </a:xfrm>
          <a:prstGeom prst="rect">
            <a:avLst/>
          </a:prstGeom>
          <a:solidFill>
            <a:schemeClr val="tx1">
              <a:lumMod val="75000"/>
              <a:lumOff val="25000"/>
            </a:schemeClr>
          </a:solidFill>
          <a:ln w="12700" cap="flat">
            <a:noFill/>
            <a:miter lim="800000"/>
            <a:headEnd type="none" w="med" len="med"/>
            <a:tailEnd type="none" w="med" len="med"/>
          </a:ln>
        </p:spPr>
        <p:txBody>
          <a:bodyPr lIns="0" tIns="0" rIns="0" bIns="0" rtlCol="0" anchor="ctr"/>
          <a:lstStyle/>
          <a:p>
            <a:pPr algn="ctr" defTabSz="514350"/>
            <a:endParaRPr lang="en-US" sz="1400" dirty="0" smtClean="0">
              <a:solidFill>
                <a:schemeClr val="bg1"/>
              </a:solidFill>
              <a:ea typeface="Arial" pitchFamily="-107" charset="0"/>
              <a:cs typeface="Arial" pitchFamily="-107" charset="0"/>
              <a:sym typeface="Arial" pitchFamily="-107" charset="0"/>
            </a:endParaRPr>
          </a:p>
        </p:txBody>
      </p:sp>
      <p:sp>
        <p:nvSpPr>
          <p:cNvPr id="8" name="Rectangle 7"/>
          <p:cNvSpPr/>
          <p:nvPr userDrawn="1"/>
        </p:nvSpPr>
        <p:spPr bwMode="auto">
          <a:xfrm>
            <a:off x="6389427" y="2698817"/>
            <a:ext cx="2752986" cy="234883"/>
          </a:xfrm>
          <a:prstGeom prst="rect">
            <a:avLst/>
          </a:prstGeom>
          <a:solidFill>
            <a:srgbClr val="B80013"/>
          </a:solidFill>
          <a:ln w="12700" cap="flat">
            <a:noFill/>
            <a:miter lim="800000"/>
            <a:headEnd type="none" w="med" len="med"/>
            <a:tailEnd type="none" w="med" len="med"/>
          </a:ln>
        </p:spPr>
        <p:txBody>
          <a:bodyPr lIns="0" tIns="0" rIns="0" bIns="0" rtlCol="0" anchor="ctr"/>
          <a:lstStyle/>
          <a:p>
            <a:pPr algn="ctr" defTabSz="514350"/>
            <a:endParaRPr lang="en-US" sz="1400" dirty="0" smtClean="0">
              <a:solidFill>
                <a:schemeClr val="bg1"/>
              </a:solidFill>
              <a:ea typeface="Arial" pitchFamily="-107" charset="0"/>
              <a:cs typeface="Arial" pitchFamily="-107" charset="0"/>
              <a:sym typeface="Arial" pitchFamily="-107" charset="0"/>
            </a:endParaRPr>
          </a:p>
        </p:txBody>
      </p:sp>
    </p:spTree>
    <p:extLst>
      <p:ext uri="{BB962C8B-B14F-4D97-AF65-F5344CB8AC3E}">
        <p14:creationId xmlns:p14="http://schemas.microsoft.com/office/powerpoint/2010/main" val="3737952931"/>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A3785139-E88E-45E0-9DA2-60CD650926A5}" type="slidenum">
              <a:rPr lang="en-US" smtClean="0"/>
              <a:t>‹#›</a:t>
            </a:fld>
            <a:endParaRPr lang="en-US"/>
          </a:p>
        </p:txBody>
      </p:sp>
    </p:spTree>
    <p:extLst>
      <p:ext uri="{BB962C8B-B14F-4D97-AF65-F5344CB8AC3E}">
        <p14:creationId xmlns:p14="http://schemas.microsoft.com/office/powerpoint/2010/main" val="38840649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End Slide or blank page">
    <p:spTree>
      <p:nvGrpSpPr>
        <p:cNvPr id="1" name=""/>
        <p:cNvGrpSpPr/>
        <p:nvPr/>
      </p:nvGrpSpPr>
      <p:grpSpPr>
        <a:xfrm>
          <a:off x="0" y="0"/>
          <a:ext cx="0" cy="0"/>
          <a:chOff x="0" y="0"/>
          <a:chExt cx="0" cy="0"/>
        </a:xfrm>
      </p:grpSpPr>
      <p:sp>
        <p:nvSpPr>
          <p:cNvPr id="4" name="Rectangle 3"/>
          <p:cNvSpPr/>
          <p:nvPr userDrawn="1"/>
        </p:nvSpPr>
        <p:spPr bwMode="auto">
          <a:xfrm>
            <a:off x="0" y="0"/>
            <a:ext cx="9144000" cy="5143500"/>
          </a:xfrm>
          <a:prstGeom prst="rect">
            <a:avLst/>
          </a:prstGeom>
          <a:solidFill>
            <a:srgbClr val="000000"/>
          </a:solidFill>
          <a:ln w="12700" cap="flat">
            <a:noFill/>
            <a:miter lim="800000"/>
            <a:headEnd type="none" w="med" len="med"/>
            <a:tailEnd type="none" w="med" len="med"/>
          </a:ln>
        </p:spPr>
        <p:txBody>
          <a:bodyPr lIns="0" tIns="0" rIns="0" bIns="0" rtlCol="0" anchor="ctr"/>
          <a:lstStyle/>
          <a:p>
            <a:pPr algn="ctr" defTabSz="514337"/>
            <a:endParaRPr lang="en-US" sz="1400" dirty="0" smtClean="0">
              <a:solidFill>
                <a:schemeClr val="bg1"/>
              </a:solidFill>
              <a:ea typeface="Arial" pitchFamily="-107" charset="0"/>
              <a:cs typeface="Arial" pitchFamily="-107" charset="0"/>
              <a:sym typeface="Arial" pitchFamily="-107" charset="0"/>
            </a:endParaRPr>
          </a:p>
        </p:txBody>
      </p:sp>
      <p:sp>
        <p:nvSpPr>
          <p:cNvPr id="9" name="Rectangle 8"/>
          <p:cNvSpPr/>
          <p:nvPr userDrawn="1"/>
        </p:nvSpPr>
        <p:spPr bwMode="auto">
          <a:xfrm>
            <a:off x="0" y="4917134"/>
            <a:ext cx="6410585" cy="234883"/>
          </a:xfrm>
          <a:prstGeom prst="rect">
            <a:avLst/>
          </a:prstGeom>
          <a:solidFill>
            <a:schemeClr val="tx1">
              <a:lumMod val="75000"/>
              <a:lumOff val="25000"/>
            </a:schemeClr>
          </a:solidFill>
          <a:ln w="12700" cap="flat">
            <a:noFill/>
            <a:miter lim="800000"/>
            <a:headEnd type="none" w="med" len="med"/>
            <a:tailEnd type="none" w="med" len="med"/>
          </a:ln>
        </p:spPr>
        <p:txBody>
          <a:bodyPr lIns="0" tIns="0" rIns="0" bIns="0" rtlCol="0" anchor="ctr"/>
          <a:lstStyle/>
          <a:p>
            <a:pPr algn="ctr" defTabSz="514337"/>
            <a:endParaRPr lang="en-US" sz="1400" dirty="0" err="1" smtClean="0">
              <a:solidFill>
                <a:schemeClr val="bg1"/>
              </a:solidFill>
              <a:ea typeface="Arial" pitchFamily="-107" charset="0"/>
              <a:cs typeface="Arial" pitchFamily="-107" charset="0"/>
              <a:sym typeface="Arial" pitchFamily="-107" charset="0"/>
            </a:endParaRPr>
          </a:p>
        </p:txBody>
      </p:sp>
      <p:sp>
        <p:nvSpPr>
          <p:cNvPr id="10" name="Rectangle 9"/>
          <p:cNvSpPr/>
          <p:nvPr userDrawn="1"/>
        </p:nvSpPr>
        <p:spPr bwMode="auto">
          <a:xfrm>
            <a:off x="6389427" y="4917134"/>
            <a:ext cx="2752986" cy="234883"/>
          </a:xfrm>
          <a:prstGeom prst="rect">
            <a:avLst/>
          </a:prstGeom>
          <a:solidFill>
            <a:srgbClr val="B80013"/>
          </a:solidFill>
          <a:ln w="12700" cap="flat">
            <a:noFill/>
            <a:miter lim="800000"/>
            <a:headEnd type="none" w="med" len="med"/>
            <a:tailEnd type="none" w="med" len="med"/>
          </a:ln>
        </p:spPr>
        <p:txBody>
          <a:bodyPr lIns="0" tIns="0" rIns="0" bIns="0" rtlCol="0" anchor="ctr"/>
          <a:lstStyle/>
          <a:p>
            <a:pPr algn="ctr" defTabSz="514337"/>
            <a:endParaRPr lang="en-US" sz="1400" dirty="0" err="1" smtClean="0">
              <a:solidFill>
                <a:schemeClr val="bg1"/>
              </a:solidFill>
              <a:ea typeface="Arial" pitchFamily="-107" charset="0"/>
              <a:cs typeface="Arial" pitchFamily="-107" charset="0"/>
              <a:sym typeface="Arial" pitchFamily="-107" charset="0"/>
            </a:endParaRPr>
          </a:p>
        </p:txBody>
      </p:sp>
      <p:sp>
        <p:nvSpPr>
          <p:cNvPr id="8" name="Rectangle 7"/>
          <p:cNvSpPr/>
          <p:nvPr userDrawn="1"/>
        </p:nvSpPr>
        <p:spPr>
          <a:xfrm>
            <a:off x="0" y="4936352"/>
            <a:ext cx="6394450" cy="184666"/>
          </a:xfrm>
          <a:prstGeom prst="rect">
            <a:avLst/>
          </a:prstGeom>
        </p:spPr>
        <p:txBody>
          <a:bodyPr wrap="square" lIns="91438" tIns="45719" rIns="91438" bIns="45719">
            <a:spAutoFit/>
          </a:bodyPr>
          <a:lstStyle/>
          <a:p>
            <a:pPr marL="0" marR="0" indent="0" algn="ctr" defTabSz="914378" rtl="0" eaLnBrk="1" fontAlgn="auto" latinLnBrk="0" hangingPunct="1">
              <a:lnSpc>
                <a:spcPct val="100000"/>
              </a:lnSpc>
              <a:spcBef>
                <a:spcPts val="0"/>
              </a:spcBef>
              <a:spcAft>
                <a:spcPts val="0"/>
              </a:spcAft>
              <a:buClrTx/>
              <a:buSzTx/>
              <a:buFontTx/>
              <a:buNone/>
              <a:tabLst/>
              <a:defRPr/>
            </a:pPr>
            <a:r>
              <a:rPr lang="en-US" sz="600" b="0" i="0" kern="1200" dirty="0" smtClean="0">
                <a:solidFill>
                  <a:srgbClr val="FFFFFF"/>
                </a:solidFill>
                <a:effectLst/>
                <a:latin typeface="Arial" pitchFamily="34" charset="0"/>
                <a:ea typeface="Apple LiGothic Medium" pitchFamily="2" charset="-120"/>
                <a:cs typeface="+mn-cs"/>
                <a:sym typeface="Arial" pitchFamily="34" charset="0"/>
              </a:rPr>
              <a:t>© Cable Television Laboratories, Inc. 2016.  Do not share this material with anyone other than </a:t>
            </a:r>
            <a:r>
              <a:rPr lang="en-US" sz="600" b="0" i="0" kern="1200" dirty="0" err="1" smtClean="0">
                <a:solidFill>
                  <a:srgbClr val="FFFFFF"/>
                </a:solidFill>
                <a:effectLst/>
                <a:latin typeface="Arial" pitchFamily="34" charset="0"/>
                <a:ea typeface="Apple LiGothic Medium" pitchFamily="2" charset="-120"/>
                <a:cs typeface="+mn-cs"/>
                <a:sym typeface="Arial" pitchFamily="34" charset="0"/>
              </a:rPr>
              <a:t>CableLabs</a:t>
            </a:r>
            <a:r>
              <a:rPr lang="en-US" sz="600" b="0" i="0" kern="1200" dirty="0" smtClean="0">
                <a:solidFill>
                  <a:srgbClr val="FFFFFF"/>
                </a:solidFill>
                <a:effectLst/>
                <a:latin typeface="Arial" pitchFamily="34" charset="0"/>
                <a:ea typeface="Apple LiGothic Medium" pitchFamily="2" charset="-120"/>
                <a:cs typeface="+mn-cs"/>
                <a:sym typeface="Arial" pitchFamily="34" charset="0"/>
              </a:rPr>
              <a:t> Members, and vendors under </a:t>
            </a:r>
            <a:r>
              <a:rPr lang="en-US" sz="600" b="0" i="0" kern="1200" dirty="0" err="1" smtClean="0">
                <a:solidFill>
                  <a:srgbClr val="FFFFFF"/>
                </a:solidFill>
                <a:effectLst/>
                <a:latin typeface="Arial" pitchFamily="34" charset="0"/>
                <a:ea typeface="Apple LiGothic Medium" pitchFamily="2" charset="-120"/>
                <a:cs typeface="+mn-cs"/>
                <a:sym typeface="Arial" pitchFamily="34" charset="0"/>
              </a:rPr>
              <a:t>CableLabs</a:t>
            </a:r>
            <a:r>
              <a:rPr lang="en-US" sz="600" b="0" i="0" kern="1200" dirty="0" smtClean="0">
                <a:solidFill>
                  <a:srgbClr val="FFFFFF"/>
                </a:solidFill>
                <a:effectLst/>
                <a:latin typeface="Arial" pitchFamily="34" charset="0"/>
                <a:ea typeface="Apple LiGothic Medium" pitchFamily="2" charset="-120"/>
                <a:cs typeface="+mn-cs"/>
                <a:sym typeface="Arial" pitchFamily="34" charset="0"/>
              </a:rPr>
              <a:t> NDA if applicable.</a:t>
            </a:r>
          </a:p>
        </p:txBody>
      </p:sp>
      <p:pic>
        <p:nvPicPr>
          <p:cNvPr id="7" name="Picture 6" descr="CL_logo_large.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3095953" y="2343434"/>
            <a:ext cx="2944926" cy="441531"/>
          </a:xfrm>
          <a:prstGeom prst="rect">
            <a:avLst/>
          </a:prstGeom>
        </p:spPr>
      </p:pic>
      <p:sp>
        <p:nvSpPr>
          <p:cNvPr id="11" name="Slide Number Placeholder 6"/>
          <p:cNvSpPr>
            <a:spLocks noGrp="1"/>
          </p:cNvSpPr>
          <p:nvPr>
            <p:ph type="sldNum" sz="quarter" idx="4"/>
          </p:nvPr>
        </p:nvSpPr>
        <p:spPr>
          <a:xfrm>
            <a:off x="8468" y="4928862"/>
            <a:ext cx="321733" cy="189238"/>
          </a:xfrm>
          <a:prstGeom prst="rect">
            <a:avLst/>
          </a:prstGeom>
        </p:spPr>
        <p:txBody>
          <a:bodyPr vert="horz" lIns="91438" tIns="45719" rIns="91438" bIns="45719" rtlCol="0" anchor="ctr"/>
          <a:lstStyle>
            <a:lvl1pPr algn="l">
              <a:defRPr sz="700">
                <a:solidFill>
                  <a:schemeClr val="bg1"/>
                </a:solidFill>
                <a:latin typeface="Times"/>
                <a:cs typeface="Times"/>
              </a:defRPr>
            </a:lvl1pPr>
          </a:lstStyle>
          <a:p>
            <a:pPr defTabSz="514337" fontAlgn="auto">
              <a:spcBef>
                <a:spcPts val="0"/>
              </a:spcBef>
              <a:spcAft>
                <a:spcPts val="0"/>
              </a:spcAft>
              <a:defRPr/>
            </a:pPr>
            <a:fld id="{2F5CCB13-0A32-4557-88E9-079F0C330695}" type="slidenum">
              <a:rPr lang="en-US" kern="0" smtClean="0"/>
              <a:pPr defTabSz="514337" fontAlgn="auto">
                <a:spcBef>
                  <a:spcPts val="0"/>
                </a:spcBef>
                <a:spcAft>
                  <a:spcPts val="0"/>
                </a:spcAft>
                <a:defRPr/>
              </a:pPr>
              <a:t>‹#›</a:t>
            </a:fld>
            <a:endParaRPr lang="en-US" kern="0" dirty="0"/>
          </a:p>
        </p:txBody>
      </p:sp>
    </p:spTree>
    <p:extLst>
      <p:ext uri="{BB962C8B-B14F-4D97-AF65-F5344CB8AC3E}">
        <p14:creationId xmlns:p14="http://schemas.microsoft.com/office/powerpoint/2010/main" val="2488373479"/>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invGray">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p:cNvSpPr/>
          <p:nvPr/>
        </p:nvSpPr>
        <p:spPr bwMode="auto">
          <a:xfrm>
            <a:off x="0" y="0"/>
            <a:ext cx="9144000" cy="700049"/>
          </a:xfrm>
          <a:prstGeom prst="rect">
            <a:avLst/>
          </a:prstGeom>
          <a:solidFill>
            <a:srgbClr val="B80013"/>
          </a:solidFill>
          <a:ln w="12700" cap="flat">
            <a:noFill/>
            <a:miter lim="800000"/>
            <a:headEnd type="none" w="med" len="med"/>
            <a:tailEnd type="none" w="med" len="med"/>
          </a:ln>
        </p:spPr>
        <p:txBody>
          <a:bodyPr lIns="0" tIns="0" rIns="0" bIns="0" rtlCol="0" anchor="ctr"/>
          <a:lstStyle/>
          <a:p>
            <a:pPr algn="ctr" defTabSz="514350"/>
            <a:endParaRPr lang="en-US" sz="1400" dirty="0" smtClean="0">
              <a:solidFill>
                <a:schemeClr val="bg1"/>
              </a:solidFill>
              <a:ea typeface="Arial" pitchFamily="-107" charset="0"/>
              <a:cs typeface="Arial" pitchFamily="-107" charset="0"/>
              <a:sym typeface="Arial" pitchFamily="-107" charset="0"/>
            </a:endParaRPr>
          </a:p>
        </p:txBody>
      </p:sp>
      <p:sp>
        <p:nvSpPr>
          <p:cNvPr id="1026" name="Rectangle 2"/>
          <p:cNvSpPr>
            <a:spLocks noGrp="1" noChangeArrowheads="1"/>
          </p:cNvSpPr>
          <p:nvPr>
            <p:ph type="title"/>
          </p:nvPr>
        </p:nvSpPr>
        <p:spPr bwMode="auto">
          <a:xfrm>
            <a:off x="469900" y="-26342"/>
            <a:ext cx="7119124" cy="66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sym typeface="Arial" pitchFamily="34" charset="0"/>
              </a:rPr>
              <a:t>Click to edit Master title style</a:t>
            </a:r>
            <a:endParaRPr lang="en-US" dirty="0" smtClean="0">
              <a:sym typeface="Arial" pitchFamily="34" charset="0"/>
            </a:endParaRPr>
          </a:p>
        </p:txBody>
      </p:sp>
      <p:sp>
        <p:nvSpPr>
          <p:cNvPr id="1027" name="Rectangle 3"/>
          <p:cNvSpPr>
            <a:spLocks noGrp="1" noChangeArrowheads="1"/>
          </p:cNvSpPr>
          <p:nvPr>
            <p:ph type="body" idx="1"/>
          </p:nvPr>
        </p:nvSpPr>
        <p:spPr bwMode="auto">
          <a:xfrm>
            <a:off x="469900" y="1085279"/>
            <a:ext cx="8267684" cy="36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182880" bIns="45720" numCol="1" anchor="t" anchorCtr="0" compatLnSpc="1">
            <a:prstTxWarp prst="textNoShape">
              <a:avLst/>
            </a:prstTxWarp>
          </a:bodyPr>
          <a:lstStyle/>
          <a:p>
            <a:pPr lvl="0"/>
            <a:r>
              <a:rPr lang="en-US" dirty="0" smtClean="0">
                <a:sym typeface="Arial" pitchFamily="34" charset="0"/>
              </a:rPr>
              <a:t>Click to edit Master text styles</a:t>
            </a:r>
          </a:p>
          <a:p>
            <a:pPr lvl="1"/>
            <a:r>
              <a:rPr lang="en-US" dirty="0" smtClean="0">
                <a:sym typeface="Arial" pitchFamily="34" charset="0"/>
              </a:rPr>
              <a:t>Second level</a:t>
            </a:r>
          </a:p>
          <a:p>
            <a:pPr lvl="2"/>
            <a:r>
              <a:rPr lang="en-US" dirty="0" smtClean="0">
                <a:sym typeface="Arial" pitchFamily="34" charset="0"/>
              </a:rPr>
              <a:t>Third level</a:t>
            </a:r>
          </a:p>
          <a:p>
            <a:pPr lvl="3"/>
            <a:r>
              <a:rPr lang="en-US" dirty="0" smtClean="0">
                <a:sym typeface="Arial" pitchFamily="34" charset="0"/>
              </a:rPr>
              <a:t>Fourth level</a:t>
            </a:r>
          </a:p>
        </p:txBody>
      </p:sp>
      <p:pic>
        <p:nvPicPr>
          <p:cNvPr id="7" name="Picture 6" descr="CL_logo_large.png"/>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7662826" y="346888"/>
            <a:ext cx="1249108" cy="187278"/>
          </a:xfrm>
          <a:prstGeom prst="rect">
            <a:avLst/>
          </a:prstGeom>
        </p:spPr>
      </p:pic>
      <p:sp>
        <p:nvSpPr>
          <p:cNvPr id="8" name="Slide Number Placeholder 6"/>
          <p:cNvSpPr txBox="1">
            <a:spLocks/>
          </p:cNvSpPr>
          <p:nvPr/>
        </p:nvSpPr>
        <p:spPr>
          <a:xfrm>
            <a:off x="8777147" y="4954262"/>
            <a:ext cx="366853" cy="189238"/>
          </a:xfrm>
          <a:prstGeom prst="rect">
            <a:avLst/>
          </a:prstGeom>
        </p:spPr>
        <p:txBody>
          <a:bodyPr vert="horz" lIns="91440" tIns="45720" rIns="91440" bIns="45720" rtlCol="0" anchor="ctr"/>
          <a:lstStyle>
            <a:defPPr>
              <a:defRPr lang="en-US"/>
            </a:defPPr>
            <a:lvl1pPr algn="r" rtl="0" fontAlgn="base">
              <a:spcBef>
                <a:spcPct val="0"/>
              </a:spcBef>
              <a:spcAft>
                <a:spcPct val="0"/>
              </a:spcAft>
              <a:defRPr sz="700" kern="1200">
                <a:solidFill>
                  <a:schemeClr val="bg1"/>
                </a:solidFill>
                <a:latin typeface="Times"/>
                <a:ea typeface="Apple LiGothic Medium" pitchFamily="2" charset="-120"/>
                <a:cs typeface="Times"/>
                <a:sym typeface="Arial" pitchFamily="34" charset="0"/>
              </a:defRPr>
            </a:lvl1pPr>
            <a:lvl2pPr marL="257175" algn="l" rtl="0" fontAlgn="base">
              <a:spcBef>
                <a:spcPct val="0"/>
              </a:spcBef>
              <a:spcAft>
                <a:spcPct val="0"/>
              </a:spcAft>
              <a:defRPr sz="1800" kern="1200">
                <a:solidFill>
                  <a:srgbClr val="FFFFFF"/>
                </a:solidFill>
                <a:latin typeface="Arial" pitchFamily="34" charset="0"/>
                <a:ea typeface="Apple LiGothic Medium" pitchFamily="2" charset="-120"/>
                <a:cs typeface="+mn-cs"/>
                <a:sym typeface="Arial" pitchFamily="34" charset="0"/>
              </a:defRPr>
            </a:lvl2pPr>
            <a:lvl3pPr marL="514350" algn="l" rtl="0" fontAlgn="base">
              <a:spcBef>
                <a:spcPct val="0"/>
              </a:spcBef>
              <a:spcAft>
                <a:spcPct val="0"/>
              </a:spcAft>
              <a:defRPr sz="1800" kern="1200">
                <a:solidFill>
                  <a:srgbClr val="FFFFFF"/>
                </a:solidFill>
                <a:latin typeface="Arial" pitchFamily="34" charset="0"/>
                <a:ea typeface="Apple LiGothic Medium" pitchFamily="2" charset="-120"/>
                <a:cs typeface="+mn-cs"/>
                <a:sym typeface="Arial" pitchFamily="34" charset="0"/>
              </a:defRPr>
            </a:lvl3pPr>
            <a:lvl4pPr marL="771525" algn="l" rtl="0" fontAlgn="base">
              <a:spcBef>
                <a:spcPct val="0"/>
              </a:spcBef>
              <a:spcAft>
                <a:spcPct val="0"/>
              </a:spcAft>
              <a:defRPr sz="1800" kern="1200">
                <a:solidFill>
                  <a:srgbClr val="FFFFFF"/>
                </a:solidFill>
                <a:latin typeface="Arial" pitchFamily="34" charset="0"/>
                <a:ea typeface="Apple LiGothic Medium" pitchFamily="2" charset="-120"/>
                <a:cs typeface="+mn-cs"/>
                <a:sym typeface="Arial" pitchFamily="34" charset="0"/>
              </a:defRPr>
            </a:lvl4pPr>
            <a:lvl5pPr marL="1028700" algn="l" rtl="0" fontAlgn="base">
              <a:spcBef>
                <a:spcPct val="0"/>
              </a:spcBef>
              <a:spcAft>
                <a:spcPct val="0"/>
              </a:spcAft>
              <a:defRPr sz="1800" kern="1200">
                <a:solidFill>
                  <a:srgbClr val="FFFFFF"/>
                </a:solidFill>
                <a:latin typeface="Arial" pitchFamily="34" charset="0"/>
                <a:ea typeface="Apple LiGothic Medium" pitchFamily="2" charset="-120"/>
                <a:cs typeface="+mn-cs"/>
                <a:sym typeface="Arial" pitchFamily="34" charset="0"/>
              </a:defRPr>
            </a:lvl5pPr>
            <a:lvl6pPr marL="1285875" algn="l" defTabSz="514350" rtl="0" eaLnBrk="1" latinLnBrk="0" hangingPunct="1">
              <a:defRPr sz="1800" kern="1200">
                <a:solidFill>
                  <a:srgbClr val="FFFFFF"/>
                </a:solidFill>
                <a:latin typeface="Arial" pitchFamily="34" charset="0"/>
                <a:ea typeface="Apple LiGothic Medium" pitchFamily="2" charset="-120"/>
                <a:cs typeface="+mn-cs"/>
                <a:sym typeface="Arial" pitchFamily="34" charset="0"/>
              </a:defRPr>
            </a:lvl6pPr>
            <a:lvl7pPr marL="1543050" algn="l" defTabSz="514350" rtl="0" eaLnBrk="1" latinLnBrk="0" hangingPunct="1">
              <a:defRPr sz="1800" kern="1200">
                <a:solidFill>
                  <a:srgbClr val="FFFFFF"/>
                </a:solidFill>
                <a:latin typeface="Arial" pitchFamily="34" charset="0"/>
                <a:ea typeface="Apple LiGothic Medium" pitchFamily="2" charset="-120"/>
                <a:cs typeface="+mn-cs"/>
                <a:sym typeface="Arial" pitchFamily="34" charset="0"/>
              </a:defRPr>
            </a:lvl7pPr>
            <a:lvl8pPr marL="1800225" algn="l" defTabSz="514350" rtl="0" eaLnBrk="1" latinLnBrk="0" hangingPunct="1">
              <a:defRPr sz="1800" kern="1200">
                <a:solidFill>
                  <a:srgbClr val="FFFFFF"/>
                </a:solidFill>
                <a:latin typeface="Arial" pitchFamily="34" charset="0"/>
                <a:ea typeface="Apple LiGothic Medium" pitchFamily="2" charset="-120"/>
                <a:cs typeface="+mn-cs"/>
                <a:sym typeface="Arial" pitchFamily="34" charset="0"/>
              </a:defRPr>
            </a:lvl8pPr>
            <a:lvl9pPr marL="2057400" algn="l" defTabSz="514350" rtl="0" eaLnBrk="1" latinLnBrk="0" hangingPunct="1">
              <a:defRPr sz="1800" kern="1200">
                <a:solidFill>
                  <a:srgbClr val="FFFFFF"/>
                </a:solidFill>
                <a:latin typeface="Arial" pitchFamily="34" charset="0"/>
                <a:ea typeface="Apple LiGothic Medium" pitchFamily="2" charset="-120"/>
                <a:cs typeface="+mn-cs"/>
                <a:sym typeface="Arial" pitchFamily="34" charset="0"/>
              </a:defRPr>
            </a:lvl9pPr>
          </a:lstStyle>
          <a:p>
            <a:pPr defTabSz="514350" fontAlgn="auto">
              <a:spcBef>
                <a:spcPts val="0"/>
              </a:spcBef>
              <a:spcAft>
                <a:spcPts val="0"/>
              </a:spcAft>
              <a:defRPr/>
            </a:pPr>
            <a:fld id="{2F5CCB13-0A32-4557-88E9-079F0C330695}" type="slidenum">
              <a:rPr lang="en-US" kern="0" smtClean="0"/>
              <a:pPr defTabSz="514350" fontAlgn="auto">
                <a:spcBef>
                  <a:spcPts val="0"/>
                </a:spcBef>
                <a:spcAft>
                  <a:spcPts val="0"/>
                </a:spcAft>
                <a:defRPr/>
              </a:pPr>
              <a:t>‹#›</a:t>
            </a:fld>
            <a:endParaRPr lang="en-US" kern="0" dirty="0"/>
          </a:p>
        </p:txBody>
      </p:sp>
      <p:sp>
        <p:nvSpPr>
          <p:cNvPr id="10" name="Rectangle 9"/>
          <p:cNvSpPr/>
          <p:nvPr/>
        </p:nvSpPr>
        <p:spPr>
          <a:xfrm>
            <a:off x="0" y="4936351"/>
            <a:ext cx="6394450" cy="18466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kern="1200" dirty="0" smtClean="0">
                <a:solidFill>
                  <a:schemeClr val="tx1"/>
                </a:solidFill>
                <a:effectLst/>
                <a:latin typeface="Arial" pitchFamily="34" charset="0"/>
                <a:ea typeface="Apple LiGothic Medium" pitchFamily="2" charset="-120"/>
                <a:cs typeface="+mn-cs"/>
                <a:sym typeface="Arial" pitchFamily="34" charset="0"/>
              </a:rPr>
              <a:t>© Cable Television Laboratories, Inc. 2016.  Do not share this material with anyone other than CableLabs Members, and vendors under CableLabs NDA if applicable</a:t>
            </a:r>
            <a:r>
              <a:rPr lang="en-US" sz="600" b="0" i="0" kern="1200" baseline="0" dirty="0" smtClean="0">
                <a:solidFill>
                  <a:schemeClr val="tx1"/>
                </a:solidFill>
                <a:effectLst/>
                <a:latin typeface="Arial" pitchFamily="34" charset="0"/>
                <a:ea typeface="Apple LiGothic Medium" pitchFamily="2" charset="-120"/>
                <a:cs typeface="+mn-cs"/>
                <a:sym typeface="Arial" pitchFamily="34" charset="0"/>
              </a:rPr>
              <a:t>.</a:t>
            </a:r>
            <a:endParaRPr lang="en-US" sz="600" b="0" i="0" kern="1200" dirty="0" smtClean="0">
              <a:solidFill>
                <a:srgbClr val="FFFFFF"/>
              </a:solidFill>
              <a:effectLst/>
              <a:latin typeface="Arial" pitchFamily="34" charset="0"/>
              <a:ea typeface="Apple LiGothic Medium" pitchFamily="2" charset="-120"/>
              <a:cs typeface="+mn-cs"/>
              <a:sym typeface="Arial" pitchFamily="34" charset="0"/>
            </a:endParaRPr>
          </a:p>
        </p:txBody>
      </p:sp>
    </p:spTree>
    <p:extLst>
      <p:ext uri="{BB962C8B-B14F-4D97-AF65-F5344CB8AC3E}">
        <p14:creationId xmlns:p14="http://schemas.microsoft.com/office/powerpoint/2010/main" val="1250862819"/>
      </p:ext>
    </p:extLst>
  </p:cSld>
  <p:clrMap bg1="lt1" tx1="dk1" bg2="lt2" tx2="dk2" accent1="accent1" accent2="accent2" accent3="accent3" accent4="accent4" accent5="accent5" accent6="accent6" hlink="hlink" folHlink="folHlink"/>
  <p:sldLayoutIdLst>
    <p:sldLayoutId id="2147483788" r:id="rId1"/>
    <p:sldLayoutId id="2147483790" r:id="rId2"/>
    <p:sldLayoutId id="2147483791" r:id="rId3"/>
  </p:sldLayoutIdLst>
  <p:transition/>
  <p:timing>
    <p:tnLst>
      <p:par>
        <p:cTn id="1" dur="indefinite" restart="never" nodeType="tmRoot"/>
      </p:par>
    </p:tnLst>
  </p:timing>
  <p:hf hdr="0" ftr="0" dt="0"/>
  <p:txStyles>
    <p:titleStyle>
      <a:lvl1pPr marL="6251" indent="-6251" algn="l" rtl="0" eaLnBrk="1" fontAlgn="base" hangingPunct="1">
        <a:lnSpc>
          <a:spcPct val="90000"/>
        </a:lnSpc>
        <a:spcBef>
          <a:spcPct val="0"/>
        </a:spcBef>
        <a:spcAft>
          <a:spcPct val="0"/>
        </a:spcAft>
        <a:defRPr sz="2600" b="0">
          <a:solidFill>
            <a:srgbClr val="FFFFFF"/>
          </a:solidFill>
          <a:latin typeface="Arial"/>
          <a:ea typeface="+mj-ea"/>
          <a:cs typeface="Arial"/>
          <a:sym typeface="Arial" pitchFamily="34" charset="0"/>
        </a:defRPr>
      </a:lvl1pPr>
      <a:lvl2pPr marL="6251" indent="-6251" algn="l" rtl="0" eaLnBrk="1" fontAlgn="base" hangingPunct="1">
        <a:lnSpc>
          <a:spcPct val="90000"/>
        </a:lnSpc>
        <a:spcBef>
          <a:spcPct val="0"/>
        </a:spcBef>
        <a:spcAft>
          <a:spcPct val="0"/>
        </a:spcAft>
        <a:defRPr sz="2700" b="1">
          <a:solidFill>
            <a:srgbClr val="B1059D"/>
          </a:solidFill>
          <a:latin typeface="Arial" pitchFamily="-107" charset="0"/>
          <a:ea typeface="Apple LiGothic Medium" pitchFamily="-107" charset="-120"/>
          <a:cs typeface="Apple LiGothic Medium" pitchFamily="-107" charset="-120"/>
          <a:sym typeface="Arial" pitchFamily="34" charset="0"/>
        </a:defRPr>
      </a:lvl2pPr>
      <a:lvl3pPr marL="6251" indent="-6251" algn="l" rtl="0" eaLnBrk="1" fontAlgn="base" hangingPunct="1">
        <a:lnSpc>
          <a:spcPct val="90000"/>
        </a:lnSpc>
        <a:spcBef>
          <a:spcPct val="0"/>
        </a:spcBef>
        <a:spcAft>
          <a:spcPct val="0"/>
        </a:spcAft>
        <a:defRPr sz="2700" b="1">
          <a:solidFill>
            <a:srgbClr val="B1059D"/>
          </a:solidFill>
          <a:latin typeface="Arial" pitchFamily="-107" charset="0"/>
          <a:ea typeface="Apple LiGothic Medium" pitchFamily="-107" charset="-120"/>
          <a:cs typeface="Apple LiGothic Medium" pitchFamily="-107" charset="-120"/>
          <a:sym typeface="Arial" pitchFamily="34" charset="0"/>
        </a:defRPr>
      </a:lvl3pPr>
      <a:lvl4pPr marL="6251" indent="-6251" algn="l" rtl="0" eaLnBrk="1" fontAlgn="base" hangingPunct="1">
        <a:lnSpc>
          <a:spcPct val="90000"/>
        </a:lnSpc>
        <a:spcBef>
          <a:spcPct val="0"/>
        </a:spcBef>
        <a:spcAft>
          <a:spcPct val="0"/>
        </a:spcAft>
        <a:defRPr sz="2700" b="1">
          <a:solidFill>
            <a:srgbClr val="B1059D"/>
          </a:solidFill>
          <a:latin typeface="Arial" pitchFamily="-107" charset="0"/>
          <a:ea typeface="Apple LiGothic Medium" pitchFamily="-107" charset="-120"/>
          <a:cs typeface="Apple LiGothic Medium" pitchFamily="-107" charset="-120"/>
          <a:sym typeface="Arial" pitchFamily="34" charset="0"/>
        </a:defRPr>
      </a:lvl4pPr>
      <a:lvl5pPr marL="6251" indent="-6251" algn="l" rtl="0" eaLnBrk="1" fontAlgn="base" hangingPunct="1">
        <a:lnSpc>
          <a:spcPct val="90000"/>
        </a:lnSpc>
        <a:spcBef>
          <a:spcPct val="0"/>
        </a:spcBef>
        <a:spcAft>
          <a:spcPct val="0"/>
        </a:spcAft>
        <a:defRPr sz="2700" b="1">
          <a:solidFill>
            <a:srgbClr val="B1059D"/>
          </a:solidFill>
          <a:latin typeface="Arial" pitchFamily="-107" charset="0"/>
          <a:ea typeface="Apple LiGothic Medium" pitchFamily="-107" charset="-120"/>
          <a:cs typeface="Apple LiGothic Medium" pitchFamily="-107" charset="-120"/>
          <a:sym typeface="Arial" pitchFamily="34" charset="0"/>
        </a:defRPr>
      </a:lvl5pPr>
      <a:lvl6pPr marL="263426" algn="l" rtl="0" eaLnBrk="1" fontAlgn="base" hangingPunct="1">
        <a:lnSpc>
          <a:spcPct val="90000"/>
        </a:lnSpc>
        <a:spcBef>
          <a:spcPct val="0"/>
        </a:spcBef>
        <a:spcAft>
          <a:spcPct val="0"/>
        </a:spcAft>
        <a:defRPr sz="2700" b="1">
          <a:solidFill>
            <a:srgbClr val="1EB9E4"/>
          </a:solidFill>
          <a:latin typeface="Arial" pitchFamily="-107" charset="0"/>
          <a:ea typeface="Apple LiGothic Medium" pitchFamily="-107" charset="-120"/>
          <a:cs typeface="Apple LiGothic Medium" pitchFamily="-107" charset="-120"/>
          <a:sym typeface="Arial" pitchFamily="-107" charset="0"/>
        </a:defRPr>
      </a:lvl6pPr>
      <a:lvl7pPr marL="520601" algn="l" rtl="0" eaLnBrk="1" fontAlgn="base" hangingPunct="1">
        <a:lnSpc>
          <a:spcPct val="90000"/>
        </a:lnSpc>
        <a:spcBef>
          <a:spcPct val="0"/>
        </a:spcBef>
        <a:spcAft>
          <a:spcPct val="0"/>
        </a:spcAft>
        <a:defRPr sz="2700" b="1">
          <a:solidFill>
            <a:srgbClr val="1EB9E4"/>
          </a:solidFill>
          <a:latin typeface="Arial" pitchFamily="-107" charset="0"/>
          <a:ea typeface="Apple LiGothic Medium" pitchFamily="-107" charset="-120"/>
          <a:cs typeface="Apple LiGothic Medium" pitchFamily="-107" charset="-120"/>
          <a:sym typeface="Arial" pitchFamily="-107" charset="0"/>
        </a:defRPr>
      </a:lvl7pPr>
      <a:lvl8pPr marL="777776" algn="l" rtl="0" eaLnBrk="1" fontAlgn="base" hangingPunct="1">
        <a:lnSpc>
          <a:spcPct val="90000"/>
        </a:lnSpc>
        <a:spcBef>
          <a:spcPct val="0"/>
        </a:spcBef>
        <a:spcAft>
          <a:spcPct val="0"/>
        </a:spcAft>
        <a:defRPr sz="2700" b="1">
          <a:solidFill>
            <a:srgbClr val="1EB9E4"/>
          </a:solidFill>
          <a:latin typeface="Arial" pitchFamily="-107" charset="0"/>
          <a:ea typeface="Apple LiGothic Medium" pitchFamily="-107" charset="-120"/>
          <a:cs typeface="Apple LiGothic Medium" pitchFamily="-107" charset="-120"/>
          <a:sym typeface="Arial" pitchFamily="-107" charset="0"/>
        </a:defRPr>
      </a:lvl8pPr>
      <a:lvl9pPr marL="1034951" algn="l" rtl="0" eaLnBrk="1" fontAlgn="base" hangingPunct="1">
        <a:lnSpc>
          <a:spcPct val="90000"/>
        </a:lnSpc>
        <a:spcBef>
          <a:spcPct val="0"/>
        </a:spcBef>
        <a:spcAft>
          <a:spcPct val="0"/>
        </a:spcAft>
        <a:defRPr sz="2700" b="1">
          <a:solidFill>
            <a:srgbClr val="1EB9E4"/>
          </a:solidFill>
          <a:latin typeface="Arial" pitchFamily="-107" charset="0"/>
          <a:ea typeface="Apple LiGothic Medium" pitchFamily="-107" charset="-120"/>
          <a:cs typeface="Apple LiGothic Medium" pitchFamily="-107" charset="-120"/>
          <a:sym typeface="Arial" pitchFamily="-107" charset="0"/>
        </a:defRPr>
      </a:lvl9pPr>
    </p:titleStyle>
    <p:bodyStyle>
      <a:lvl1pPr marL="187523" indent="-185738" algn="l" rtl="0" eaLnBrk="1" fontAlgn="base" hangingPunct="1">
        <a:lnSpc>
          <a:spcPct val="90000"/>
        </a:lnSpc>
        <a:spcBef>
          <a:spcPts val="1200"/>
        </a:spcBef>
        <a:spcAft>
          <a:spcPct val="0"/>
        </a:spcAft>
        <a:buClr>
          <a:srgbClr val="B80013"/>
        </a:buClr>
        <a:buSzPct val="100000"/>
        <a:buFont typeface="Arial"/>
        <a:buChar char="•"/>
        <a:defRPr sz="2000">
          <a:solidFill>
            <a:srgbClr val="000000"/>
          </a:solidFill>
          <a:latin typeface="Arial"/>
          <a:ea typeface="+mn-ea"/>
          <a:cs typeface="Arial"/>
          <a:sym typeface="Arial" pitchFamily="34" charset="0"/>
        </a:defRPr>
      </a:lvl1pPr>
      <a:lvl2pPr marL="386656" indent="-193775" algn="l" rtl="0" eaLnBrk="1" fontAlgn="base" hangingPunct="1">
        <a:lnSpc>
          <a:spcPct val="90000"/>
        </a:lnSpc>
        <a:spcBef>
          <a:spcPts val="400"/>
        </a:spcBef>
        <a:spcAft>
          <a:spcPct val="0"/>
        </a:spcAft>
        <a:buClr>
          <a:srgbClr val="B80013"/>
        </a:buClr>
        <a:buSzPct val="100000"/>
        <a:buFont typeface="Arial"/>
        <a:buChar char="–"/>
        <a:defRPr sz="1600">
          <a:solidFill>
            <a:srgbClr val="000000"/>
          </a:solidFill>
          <a:latin typeface="Arial"/>
          <a:ea typeface="+mn-ea"/>
          <a:cs typeface="Arial"/>
          <a:sym typeface="Arial" pitchFamily="34" charset="0"/>
        </a:defRPr>
      </a:lvl2pPr>
      <a:lvl3pPr marL="546497" indent="-159842" algn="l" rtl="0" eaLnBrk="1" fontAlgn="base" hangingPunct="1">
        <a:lnSpc>
          <a:spcPct val="90000"/>
        </a:lnSpc>
        <a:spcBef>
          <a:spcPts val="200"/>
        </a:spcBef>
        <a:spcAft>
          <a:spcPct val="0"/>
        </a:spcAft>
        <a:buClr>
          <a:srgbClr val="B80013"/>
        </a:buClr>
        <a:buSzPct val="100000"/>
        <a:buFont typeface="Arial"/>
        <a:buChar char="•"/>
        <a:defRPr sz="1400">
          <a:solidFill>
            <a:srgbClr val="000000"/>
          </a:solidFill>
          <a:latin typeface="Arial"/>
          <a:ea typeface="+mn-ea"/>
          <a:cs typeface="Arial"/>
          <a:sym typeface="Arial" pitchFamily="34" charset="0"/>
        </a:defRPr>
      </a:lvl3pPr>
      <a:lvl4pPr marL="706339" indent="-159842" algn="l" rtl="0" eaLnBrk="1" fontAlgn="base" hangingPunct="1">
        <a:lnSpc>
          <a:spcPct val="90000"/>
        </a:lnSpc>
        <a:spcBef>
          <a:spcPts val="200"/>
        </a:spcBef>
        <a:spcAft>
          <a:spcPct val="0"/>
        </a:spcAft>
        <a:buClr>
          <a:srgbClr val="B80013"/>
        </a:buClr>
        <a:buSzPct val="100000"/>
        <a:buFont typeface="Arial" pitchFamily="34" charset="0"/>
        <a:buChar char="–"/>
        <a:defRPr sz="1100">
          <a:solidFill>
            <a:srgbClr val="000000"/>
          </a:solidFill>
          <a:latin typeface="Arial"/>
          <a:ea typeface="+mn-ea"/>
          <a:cs typeface="Arial"/>
          <a:sym typeface="Arial" pitchFamily="34" charset="0"/>
        </a:defRPr>
      </a:lvl4pPr>
      <a:lvl5pPr marL="773311" indent="-66973" algn="l" rtl="0" eaLnBrk="1" fontAlgn="base" hangingPunct="1">
        <a:lnSpc>
          <a:spcPct val="95000"/>
        </a:lnSpc>
        <a:spcBef>
          <a:spcPts val="675"/>
        </a:spcBef>
        <a:spcAft>
          <a:spcPct val="0"/>
        </a:spcAft>
        <a:buClr>
          <a:srgbClr val="FFFFFF"/>
        </a:buClr>
        <a:buSzPct val="100000"/>
        <a:buFont typeface="Arial" pitchFamily="34" charset="0"/>
        <a:buChar char="»"/>
        <a:defRPr>
          <a:solidFill>
            <a:schemeClr val="tx2"/>
          </a:solidFill>
          <a:latin typeface="+mn-lt"/>
          <a:ea typeface="+mn-ea"/>
          <a:cs typeface="+mn-cs"/>
          <a:sym typeface="Arial" pitchFamily="34" charset="0"/>
        </a:defRPr>
      </a:lvl5pPr>
      <a:lvl6pPr marL="141624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6pPr>
      <a:lvl7pPr marL="167342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7pPr>
      <a:lvl8pPr marL="193059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8pPr>
      <a:lvl9pPr marL="218777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9pPr>
    </p:bodyStyle>
    <p:otherStyle>
      <a:defPPr>
        <a:defRPr lang="en-US"/>
      </a:defPPr>
      <a:lvl1pPr marL="0" algn="l" defTabSz="257175" rtl="0" eaLnBrk="1" latinLnBrk="0" hangingPunct="1">
        <a:defRPr sz="1000" kern="1200">
          <a:solidFill>
            <a:schemeClr val="tx1"/>
          </a:solidFill>
          <a:latin typeface="+mn-lt"/>
          <a:ea typeface="+mn-ea"/>
          <a:cs typeface="+mn-cs"/>
        </a:defRPr>
      </a:lvl1pPr>
      <a:lvl2pPr marL="257175" algn="l" defTabSz="257175" rtl="0" eaLnBrk="1" latinLnBrk="0" hangingPunct="1">
        <a:defRPr sz="1000" kern="1200">
          <a:solidFill>
            <a:schemeClr val="tx1"/>
          </a:solidFill>
          <a:latin typeface="+mn-lt"/>
          <a:ea typeface="+mn-ea"/>
          <a:cs typeface="+mn-cs"/>
        </a:defRPr>
      </a:lvl2pPr>
      <a:lvl3pPr marL="514350" algn="l" defTabSz="257175" rtl="0" eaLnBrk="1" latinLnBrk="0" hangingPunct="1">
        <a:defRPr sz="1000" kern="1200">
          <a:solidFill>
            <a:schemeClr val="tx1"/>
          </a:solidFill>
          <a:latin typeface="+mn-lt"/>
          <a:ea typeface="+mn-ea"/>
          <a:cs typeface="+mn-cs"/>
        </a:defRPr>
      </a:lvl3pPr>
      <a:lvl4pPr marL="771525" algn="l" defTabSz="257175" rtl="0" eaLnBrk="1" latinLnBrk="0" hangingPunct="1">
        <a:defRPr sz="1000" kern="1200">
          <a:solidFill>
            <a:schemeClr val="tx1"/>
          </a:solidFill>
          <a:latin typeface="+mn-lt"/>
          <a:ea typeface="+mn-ea"/>
          <a:cs typeface="+mn-cs"/>
        </a:defRPr>
      </a:lvl4pPr>
      <a:lvl5pPr marL="1028700" algn="l" defTabSz="257175" rtl="0" eaLnBrk="1" latinLnBrk="0" hangingPunct="1">
        <a:defRPr sz="1000" kern="1200">
          <a:solidFill>
            <a:schemeClr val="tx1"/>
          </a:solidFill>
          <a:latin typeface="+mn-lt"/>
          <a:ea typeface="+mn-ea"/>
          <a:cs typeface="+mn-cs"/>
        </a:defRPr>
      </a:lvl5pPr>
      <a:lvl6pPr marL="1285875" algn="l" defTabSz="257175" rtl="0" eaLnBrk="1" latinLnBrk="0" hangingPunct="1">
        <a:defRPr sz="1000" kern="1200">
          <a:solidFill>
            <a:schemeClr val="tx1"/>
          </a:solidFill>
          <a:latin typeface="+mn-lt"/>
          <a:ea typeface="+mn-ea"/>
          <a:cs typeface="+mn-cs"/>
        </a:defRPr>
      </a:lvl6pPr>
      <a:lvl7pPr marL="1543050" algn="l" defTabSz="257175" rtl="0" eaLnBrk="1" latinLnBrk="0" hangingPunct="1">
        <a:defRPr sz="1000" kern="1200">
          <a:solidFill>
            <a:schemeClr val="tx1"/>
          </a:solidFill>
          <a:latin typeface="+mn-lt"/>
          <a:ea typeface="+mn-ea"/>
          <a:cs typeface="+mn-cs"/>
        </a:defRPr>
      </a:lvl7pPr>
      <a:lvl8pPr marL="1800225" algn="l" defTabSz="257175" rtl="0" eaLnBrk="1" latinLnBrk="0" hangingPunct="1">
        <a:defRPr sz="1000" kern="1200">
          <a:solidFill>
            <a:schemeClr val="tx1"/>
          </a:solidFill>
          <a:latin typeface="+mn-lt"/>
          <a:ea typeface="+mn-ea"/>
          <a:cs typeface="+mn-cs"/>
        </a:defRPr>
      </a:lvl8pPr>
      <a:lvl9pPr marL="2057400" algn="l" defTabSz="257175"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ugs.opendaylight.org/show_bug.cgi?id=629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bugs.opendaylight.org/show_bug.cgi?id=657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ugs.opendaylight.org/show_bug.cgi?id=630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rst.ninjs.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iki.opendaylight.org/view/PacketCablePCMM:Main" TargetMode="External"/><Relationship Id="rId2" Type="http://schemas.openxmlformats.org/officeDocument/2006/relationships/hyperlink" Target="https://lists.opendaylight.org/mailman/listinfo/packetcable-de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ugs.opendaylight.org/show_bug.cgi?id=629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ugs.opendaylight.org/show_bug.cgi?id=627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ugs.opendaylight.org/show_bug.cgi?id=62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914400" y="1009650"/>
            <a:ext cx="6908800" cy="838200"/>
          </a:xfrm>
          <a:prstGeom prst="rect">
            <a:avLst/>
          </a:prstGeom>
        </p:spPr>
        <p:txBody>
          <a:bodyPr/>
          <a:lstStyle>
            <a:lvl1pPr marL="187523" indent="-185738" algn="l" rtl="0" eaLnBrk="1" fontAlgn="base" hangingPunct="1">
              <a:lnSpc>
                <a:spcPct val="90000"/>
              </a:lnSpc>
              <a:spcBef>
                <a:spcPts val="1200"/>
              </a:spcBef>
              <a:spcAft>
                <a:spcPct val="0"/>
              </a:spcAft>
              <a:buClr>
                <a:srgbClr val="B80013"/>
              </a:buClr>
              <a:buSzPct val="100000"/>
              <a:buFont typeface="Arial"/>
              <a:buChar char="•"/>
              <a:defRPr sz="2000">
                <a:solidFill>
                  <a:srgbClr val="000000"/>
                </a:solidFill>
                <a:latin typeface="Arial"/>
                <a:ea typeface="+mn-ea"/>
                <a:cs typeface="Arial"/>
                <a:sym typeface="Arial" pitchFamily="34" charset="0"/>
              </a:defRPr>
            </a:lvl1pPr>
            <a:lvl2pPr marL="386656" indent="-193775" algn="l" rtl="0" eaLnBrk="1" fontAlgn="base" hangingPunct="1">
              <a:lnSpc>
                <a:spcPct val="90000"/>
              </a:lnSpc>
              <a:spcBef>
                <a:spcPts val="400"/>
              </a:spcBef>
              <a:spcAft>
                <a:spcPct val="0"/>
              </a:spcAft>
              <a:buClr>
                <a:srgbClr val="B80013"/>
              </a:buClr>
              <a:buSzPct val="100000"/>
              <a:buFont typeface="Arial"/>
              <a:buChar char="–"/>
              <a:defRPr sz="1600">
                <a:solidFill>
                  <a:srgbClr val="000000"/>
                </a:solidFill>
                <a:latin typeface="Arial"/>
                <a:ea typeface="+mn-ea"/>
                <a:cs typeface="Arial"/>
                <a:sym typeface="Arial" pitchFamily="34" charset="0"/>
              </a:defRPr>
            </a:lvl2pPr>
            <a:lvl3pPr marL="546497" indent="-159842" algn="l" rtl="0" eaLnBrk="1" fontAlgn="base" hangingPunct="1">
              <a:lnSpc>
                <a:spcPct val="90000"/>
              </a:lnSpc>
              <a:spcBef>
                <a:spcPts val="200"/>
              </a:spcBef>
              <a:spcAft>
                <a:spcPct val="0"/>
              </a:spcAft>
              <a:buClr>
                <a:srgbClr val="B80013"/>
              </a:buClr>
              <a:buSzPct val="100000"/>
              <a:buFont typeface="Arial"/>
              <a:buChar char="•"/>
              <a:defRPr sz="1400">
                <a:solidFill>
                  <a:srgbClr val="000000"/>
                </a:solidFill>
                <a:latin typeface="Arial"/>
                <a:ea typeface="+mn-ea"/>
                <a:cs typeface="Arial"/>
                <a:sym typeface="Arial" pitchFamily="34" charset="0"/>
              </a:defRPr>
            </a:lvl3pPr>
            <a:lvl4pPr marL="706339" indent="-159842" algn="l" rtl="0" eaLnBrk="1" fontAlgn="base" hangingPunct="1">
              <a:lnSpc>
                <a:spcPct val="90000"/>
              </a:lnSpc>
              <a:spcBef>
                <a:spcPts val="200"/>
              </a:spcBef>
              <a:spcAft>
                <a:spcPct val="0"/>
              </a:spcAft>
              <a:buClr>
                <a:srgbClr val="B80013"/>
              </a:buClr>
              <a:buSzPct val="100000"/>
              <a:buFont typeface="Arial" pitchFamily="34" charset="0"/>
              <a:buChar char="–"/>
              <a:defRPr sz="1100">
                <a:solidFill>
                  <a:srgbClr val="000000"/>
                </a:solidFill>
                <a:latin typeface="Arial"/>
                <a:ea typeface="+mn-ea"/>
                <a:cs typeface="Arial"/>
                <a:sym typeface="Arial" pitchFamily="34" charset="0"/>
              </a:defRPr>
            </a:lvl4pPr>
            <a:lvl5pPr marL="773311" indent="-66973" algn="l" rtl="0" eaLnBrk="1" fontAlgn="base" hangingPunct="1">
              <a:lnSpc>
                <a:spcPct val="95000"/>
              </a:lnSpc>
              <a:spcBef>
                <a:spcPts val="675"/>
              </a:spcBef>
              <a:spcAft>
                <a:spcPct val="0"/>
              </a:spcAft>
              <a:buClr>
                <a:srgbClr val="FFFFFF"/>
              </a:buClr>
              <a:buSzPct val="100000"/>
              <a:buFont typeface="Arial" pitchFamily="34" charset="0"/>
              <a:buChar char="»"/>
              <a:defRPr>
                <a:solidFill>
                  <a:schemeClr val="tx2"/>
                </a:solidFill>
                <a:latin typeface="+mn-lt"/>
                <a:ea typeface="+mn-ea"/>
                <a:cs typeface="+mn-cs"/>
                <a:sym typeface="Arial" pitchFamily="34" charset="0"/>
              </a:defRPr>
            </a:lvl5pPr>
            <a:lvl6pPr marL="141624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6pPr>
            <a:lvl7pPr marL="167342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7pPr>
            <a:lvl8pPr marL="193059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8pPr>
            <a:lvl9pPr marL="218777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9pPr>
          </a:lstStyle>
          <a:p>
            <a:pPr marL="1785" indent="0">
              <a:buNone/>
            </a:pPr>
            <a:r>
              <a:rPr lang="en-US" sz="3200" dirty="0" smtClean="0"/>
              <a:t>OpenDaylight PCMM Plugin WG Working Group Call</a:t>
            </a:r>
          </a:p>
        </p:txBody>
      </p:sp>
      <p:sp>
        <p:nvSpPr>
          <p:cNvPr id="4" name="Text Placeholder 5"/>
          <p:cNvSpPr txBox="1">
            <a:spLocks/>
          </p:cNvSpPr>
          <p:nvPr/>
        </p:nvSpPr>
        <p:spPr>
          <a:xfrm>
            <a:off x="914400" y="2066538"/>
            <a:ext cx="5792904" cy="298450"/>
          </a:xfrm>
          <a:prstGeom prst="rect">
            <a:avLst/>
          </a:prstGeom>
        </p:spPr>
        <p:txBody>
          <a:bodyPr/>
          <a:lstStyle>
            <a:lvl1pPr marL="187523" indent="-185738" algn="l" rtl="0" eaLnBrk="1" fontAlgn="base" hangingPunct="1">
              <a:lnSpc>
                <a:spcPct val="90000"/>
              </a:lnSpc>
              <a:spcBef>
                <a:spcPts val="1200"/>
              </a:spcBef>
              <a:spcAft>
                <a:spcPct val="0"/>
              </a:spcAft>
              <a:buClr>
                <a:srgbClr val="B80013"/>
              </a:buClr>
              <a:buSzPct val="100000"/>
              <a:buFont typeface="Arial"/>
              <a:buChar char="•"/>
              <a:defRPr sz="2000">
                <a:solidFill>
                  <a:srgbClr val="000000"/>
                </a:solidFill>
                <a:latin typeface="Arial"/>
                <a:ea typeface="+mn-ea"/>
                <a:cs typeface="Arial"/>
                <a:sym typeface="Arial" pitchFamily="34" charset="0"/>
              </a:defRPr>
            </a:lvl1pPr>
            <a:lvl2pPr marL="386656" indent="-193775" algn="l" rtl="0" eaLnBrk="1" fontAlgn="base" hangingPunct="1">
              <a:lnSpc>
                <a:spcPct val="90000"/>
              </a:lnSpc>
              <a:spcBef>
                <a:spcPts val="400"/>
              </a:spcBef>
              <a:spcAft>
                <a:spcPct val="0"/>
              </a:spcAft>
              <a:buClr>
                <a:srgbClr val="B80013"/>
              </a:buClr>
              <a:buSzPct val="100000"/>
              <a:buFont typeface="Arial"/>
              <a:buChar char="–"/>
              <a:defRPr sz="1600">
                <a:solidFill>
                  <a:srgbClr val="000000"/>
                </a:solidFill>
                <a:latin typeface="Arial"/>
                <a:ea typeface="+mn-ea"/>
                <a:cs typeface="Arial"/>
                <a:sym typeface="Arial" pitchFamily="34" charset="0"/>
              </a:defRPr>
            </a:lvl2pPr>
            <a:lvl3pPr marL="546497" indent="-159842" algn="l" rtl="0" eaLnBrk="1" fontAlgn="base" hangingPunct="1">
              <a:lnSpc>
                <a:spcPct val="90000"/>
              </a:lnSpc>
              <a:spcBef>
                <a:spcPts val="200"/>
              </a:spcBef>
              <a:spcAft>
                <a:spcPct val="0"/>
              </a:spcAft>
              <a:buClr>
                <a:srgbClr val="B80013"/>
              </a:buClr>
              <a:buSzPct val="100000"/>
              <a:buFont typeface="Arial"/>
              <a:buChar char="•"/>
              <a:defRPr sz="1400">
                <a:solidFill>
                  <a:srgbClr val="000000"/>
                </a:solidFill>
                <a:latin typeface="Arial"/>
                <a:ea typeface="+mn-ea"/>
                <a:cs typeface="Arial"/>
                <a:sym typeface="Arial" pitchFamily="34" charset="0"/>
              </a:defRPr>
            </a:lvl3pPr>
            <a:lvl4pPr marL="706339" indent="-159842" algn="l" rtl="0" eaLnBrk="1" fontAlgn="base" hangingPunct="1">
              <a:lnSpc>
                <a:spcPct val="90000"/>
              </a:lnSpc>
              <a:spcBef>
                <a:spcPts val="200"/>
              </a:spcBef>
              <a:spcAft>
                <a:spcPct val="0"/>
              </a:spcAft>
              <a:buClr>
                <a:srgbClr val="B80013"/>
              </a:buClr>
              <a:buSzPct val="100000"/>
              <a:buFont typeface="Arial" pitchFamily="34" charset="0"/>
              <a:buChar char="–"/>
              <a:defRPr sz="1100">
                <a:solidFill>
                  <a:srgbClr val="000000"/>
                </a:solidFill>
                <a:latin typeface="Arial"/>
                <a:ea typeface="+mn-ea"/>
                <a:cs typeface="Arial"/>
                <a:sym typeface="Arial" pitchFamily="34" charset="0"/>
              </a:defRPr>
            </a:lvl4pPr>
            <a:lvl5pPr marL="773311" indent="-66973" algn="l" rtl="0" eaLnBrk="1" fontAlgn="base" hangingPunct="1">
              <a:lnSpc>
                <a:spcPct val="95000"/>
              </a:lnSpc>
              <a:spcBef>
                <a:spcPts val="675"/>
              </a:spcBef>
              <a:spcAft>
                <a:spcPct val="0"/>
              </a:spcAft>
              <a:buClr>
                <a:srgbClr val="FFFFFF"/>
              </a:buClr>
              <a:buSzPct val="100000"/>
              <a:buFont typeface="Arial" pitchFamily="34" charset="0"/>
              <a:buChar char="»"/>
              <a:defRPr>
                <a:solidFill>
                  <a:schemeClr val="tx2"/>
                </a:solidFill>
                <a:latin typeface="+mn-lt"/>
                <a:ea typeface="+mn-ea"/>
                <a:cs typeface="+mn-cs"/>
                <a:sym typeface="Arial" pitchFamily="34" charset="0"/>
              </a:defRPr>
            </a:lvl5pPr>
            <a:lvl6pPr marL="141624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6pPr>
            <a:lvl7pPr marL="167342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7pPr>
            <a:lvl8pPr marL="193059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8pPr>
            <a:lvl9pPr marL="218777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9pPr>
          </a:lstStyle>
          <a:p>
            <a:pPr marL="1785" indent="0">
              <a:buNone/>
            </a:pPr>
            <a:r>
              <a:rPr lang="en-US" dirty="0" smtClean="0"/>
              <a:t>September 1, 2016</a:t>
            </a:r>
            <a:endParaRPr lang="en-US" dirty="0"/>
          </a:p>
        </p:txBody>
      </p:sp>
    </p:spTree>
    <p:extLst>
      <p:ext uri="{BB962C8B-B14F-4D97-AF65-F5344CB8AC3E}">
        <p14:creationId xmlns:p14="http://schemas.microsoft.com/office/powerpoint/2010/main" val="395538535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Packetcable Work Items</a:t>
            </a:r>
            <a:endParaRPr lang="en-US" dirty="0"/>
          </a:p>
        </p:txBody>
      </p:sp>
      <p:sp>
        <p:nvSpPr>
          <p:cNvPr id="3" name="Content Placeholder 2"/>
          <p:cNvSpPr>
            <a:spLocks noGrp="1"/>
          </p:cNvSpPr>
          <p:nvPr>
            <p:ph idx="1"/>
          </p:nvPr>
        </p:nvSpPr>
        <p:spPr>
          <a:xfrm>
            <a:off x="596900" y="724103"/>
            <a:ext cx="8267684" cy="3649563"/>
          </a:xfrm>
        </p:spPr>
        <p:txBody>
          <a:bodyPr/>
          <a:lstStyle/>
          <a:p>
            <a:r>
              <a:rPr lang="en-US" sz="1400" dirty="0" smtClean="0"/>
              <a:t>Source: Comcast</a:t>
            </a:r>
          </a:p>
          <a:p>
            <a:pPr lvl="1"/>
            <a:r>
              <a:rPr lang="en-US" sz="1200" dirty="0" smtClean="0"/>
              <a:t>Submitted 6/30/16. </a:t>
            </a:r>
          </a:p>
          <a:p>
            <a:r>
              <a:rPr lang="en-US" sz="1400" dirty="0"/>
              <a:t>Tracked on ODL Bugzilla - </a:t>
            </a:r>
            <a:r>
              <a:rPr lang="en-US" sz="1400" dirty="0" smtClean="0">
                <a:hlinkClick r:id="rId2"/>
              </a:rPr>
              <a:t>Bug 6296</a:t>
            </a:r>
            <a:endParaRPr lang="en-US" sz="1400" dirty="0"/>
          </a:p>
          <a:p>
            <a:r>
              <a:rPr lang="en-US" sz="1400" dirty="0" smtClean="0"/>
              <a:t>Description: </a:t>
            </a:r>
          </a:p>
          <a:p>
            <a:pPr lvl="1"/>
            <a:r>
              <a:rPr lang="en-US" sz="1200" dirty="0" smtClean="0"/>
              <a:t>Inconsistent </a:t>
            </a:r>
            <a:r>
              <a:rPr lang="en-US" sz="1200" dirty="0"/>
              <a:t>Behavior on Multiple Sequential Gate </a:t>
            </a:r>
            <a:r>
              <a:rPr lang="en-US" sz="1200" dirty="0" smtClean="0"/>
              <a:t>Set – it’s </a:t>
            </a:r>
            <a:r>
              <a:rPr lang="en-US" sz="1200" dirty="0"/>
              <a:t>unclear where the bug is in this sequence, but it is possible to get ODL into an inconsistent state through a set of sets/deletes</a:t>
            </a:r>
            <a:r>
              <a:rPr lang="en-US" sz="1200" dirty="0" smtClean="0"/>
              <a:t>:</a:t>
            </a:r>
          </a:p>
          <a:p>
            <a:pPr lvl="2"/>
            <a:r>
              <a:rPr lang="en-US" sz="900" dirty="0" smtClean="0"/>
              <a:t>Set </a:t>
            </a:r>
            <a:r>
              <a:rPr lang="en-US" sz="900" dirty="0"/>
              <a:t>a </a:t>
            </a:r>
            <a:r>
              <a:rPr lang="en-US" sz="900" dirty="0" smtClean="0"/>
              <a:t>gate</a:t>
            </a:r>
          </a:p>
          <a:p>
            <a:pPr lvl="2"/>
            <a:r>
              <a:rPr lang="en-US" sz="900" dirty="0"/>
              <a:t>Delete the gate with a specific gate delete</a:t>
            </a:r>
          </a:p>
          <a:p>
            <a:pPr lvl="2"/>
            <a:r>
              <a:rPr lang="en-US" sz="900" dirty="0" smtClean="0"/>
              <a:t>Set </a:t>
            </a:r>
            <a:r>
              <a:rPr lang="en-US" sz="900" dirty="0"/>
              <a:t>the same </a:t>
            </a:r>
            <a:r>
              <a:rPr lang="en-US" sz="900" dirty="0" smtClean="0"/>
              <a:t>gate again with the exact same information</a:t>
            </a:r>
            <a:endParaRPr lang="en-US" sz="900" dirty="0"/>
          </a:p>
          <a:p>
            <a:pPr lvl="2"/>
            <a:r>
              <a:rPr lang="en-US" sz="900" dirty="0" smtClean="0"/>
              <a:t>Delete </a:t>
            </a:r>
            <a:r>
              <a:rPr lang="en-US" sz="900" dirty="0"/>
              <a:t>the gate with a specific gate delete</a:t>
            </a:r>
          </a:p>
          <a:p>
            <a:pPr lvl="2"/>
            <a:r>
              <a:rPr lang="en-US" sz="900" dirty="0" smtClean="0"/>
              <a:t>Set </a:t>
            </a:r>
            <a:r>
              <a:rPr lang="en-US" sz="900" dirty="0"/>
              <a:t>the same gate </a:t>
            </a:r>
            <a:r>
              <a:rPr lang="en-US" sz="900" dirty="0" smtClean="0"/>
              <a:t>again</a:t>
            </a:r>
            <a:r>
              <a:rPr lang="en-US" sz="900" dirty="0"/>
              <a:t> with the exact same </a:t>
            </a:r>
            <a:r>
              <a:rPr lang="en-US" sz="900" dirty="0" smtClean="0"/>
              <a:t>information – now </a:t>
            </a:r>
            <a:r>
              <a:rPr lang="en-US" sz="900" dirty="0"/>
              <a:t>the set fails. ODL thinks that the gate already exists, even after deleting the gate.  The gate does not show up on the operational status report nor the gate report.  According to the REST interface, there are no gates. </a:t>
            </a:r>
          </a:p>
          <a:p>
            <a:pPr lvl="1"/>
            <a:r>
              <a:rPr lang="en-US" sz="1200" dirty="0" smtClean="0"/>
              <a:t>However – the behavior described above is not consistent.  It is possible to get ODL </a:t>
            </a:r>
            <a:r>
              <a:rPr lang="en-US" sz="1200" dirty="0"/>
              <a:t>into a state where the “error” in #3 above was not </a:t>
            </a:r>
            <a:r>
              <a:rPr lang="en-US" sz="1200" dirty="0" smtClean="0"/>
              <a:t>present.  Set </a:t>
            </a:r>
            <a:r>
              <a:rPr lang="en-US" sz="1200" dirty="0"/>
              <a:t>3 gates, delete the gates again, then </a:t>
            </a:r>
            <a:r>
              <a:rPr lang="en-US" sz="1200" dirty="0" smtClean="0"/>
              <a:t>set again WITH </a:t>
            </a:r>
            <a:r>
              <a:rPr lang="en-US" sz="1200" dirty="0"/>
              <a:t>THE EXACT SAME INFORMATION and the sets SUCCEED. </a:t>
            </a:r>
          </a:p>
          <a:p>
            <a:pPr lvl="1"/>
            <a:r>
              <a:rPr lang="en-US" sz="1200" dirty="0" smtClean="0"/>
              <a:t>Note: Testing on </a:t>
            </a:r>
            <a:r>
              <a:rPr lang="en-US" sz="1200" dirty="0"/>
              <a:t>an older ubr7200 series </a:t>
            </a:r>
            <a:r>
              <a:rPr lang="en-US" sz="1200" dirty="0" smtClean="0"/>
              <a:t>CMTS.  </a:t>
            </a:r>
            <a:r>
              <a:rPr lang="en-US" sz="1200" dirty="0"/>
              <a:t>A caveat on the age of the hardware is made here, and it may contribute to some of the artifacts seen </a:t>
            </a:r>
            <a:r>
              <a:rPr lang="en-US" sz="1200" dirty="0" smtClean="0"/>
              <a:t>here; ODL </a:t>
            </a:r>
            <a:r>
              <a:rPr lang="en-US" sz="1200" dirty="0"/>
              <a:t>should prevent the bad state that </a:t>
            </a:r>
            <a:r>
              <a:rPr lang="en-US" sz="1200" dirty="0" smtClean="0"/>
              <a:t>results</a:t>
            </a:r>
          </a:p>
          <a:p>
            <a:pPr>
              <a:spcBef>
                <a:spcPts val="600"/>
              </a:spcBef>
            </a:pPr>
            <a:r>
              <a:rPr lang="en-US" sz="1400" dirty="0" smtClean="0"/>
              <a:t>Type: Bug</a:t>
            </a:r>
          </a:p>
          <a:p>
            <a:pPr>
              <a:spcBef>
                <a:spcPts val="600"/>
              </a:spcBef>
            </a:pPr>
            <a:r>
              <a:rPr lang="en-US" sz="1400" dirty="0" smtClean="0"/>
              <a:t>Target Release: Carbon</a:t>
            </a:r>
          </a:p>
          <a:p>
            <a:pPr>
              <a:spcBef>
                <a:spcPts val="600"/>
              </a:spcBef>
            </a:pPr>
            <a:r>
              <a:rPr lang="en-US" sz="1400" dirty="0" smtClean="0"/>
              <a:t>Status: Unconfirmed</a:t>
            </a:r>
          </a:p>
          <a:p>
            <a:pPr marL="192881" lvl="1" indent="0">
              <a:buNone/>
            </a:pPr>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10</a:t>
            </a:fld>
            <a:endParaRPr lang="en-US" sz="1000" dirty="0"/>
          </a:p>
        </p:txBody>
      </p:sp>
      <p:sp>
        <p:nvSpPr>
          <p:cNvPr id="5" name="TextBox 4"/>
          <p:cNvSpPr txBox="1"/>
          <p:nvPr/>
        </p:nvSpPr>
        <p:spPr>
          <a:xfrm>
            <a:off x="5617090" y="951917"/>
            <a:ext cx="3409951" cy="674031"/>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smtClean="0">
                <a:solidFill>
                  <a:schemeClr val="bg1"/>
                </a:solidFill>
                <a:latin typeface="Calibri" panose="020F0502020204030204" pitchFamily="34" charset="0"/>
                <a:cs typeface="Times"/>
              </a:rPr>
              <a:t>Meeting Note (9/1):  Jeff P. – problem currently not reproducible.  Research continues.   No change for Boron</a:t>
            </a:r>
          </a:p>
        </p:txBody>
      </p:sp>
    </p:spTree>
    <p:extLst>
      <p:ext uri="{BB962C8B-B14F-4D97-AF65-F5344CB8AC3E}">
        <p14:creationId xmlns:p14="http://schemas.microsoft.com/office/powerpoint/2010/main" val="785924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Packetcable Work Items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Source: OpenDaylight Integration Test</a:t>
            </a:r>
          </a:p>
          <a:p>
            <a:pPr lvl="1"/>
            <a:r>
              <a:rPr lang="en-US" sz="1200" dirty="0" smtClean="0"/>
              <a:t>Submitted 8/29/16. </a:t>
            </a:r>
          </a:p>
          <a:p>
            <a:r>
              <a:rPr lang="en-US" sz="1400" dirty="0"/>
              <a:t>Tracked on ODL Bugzilla - </a:t>
            </a:r>
            <a:r>
              <a:rPr lang="en-US" sz="1400" strike="sngStrike" dirty="0" smtClean="0">
                <a:hlinkClick r:id="rId2"/>
              </a:rPr>
              <a:t>Bug </a:t>
            </a:r>
            <a:r>
              <a:rPr lang="en-US" sz="1400" strike="sngStrike" dirty="0">
                <a:hlinkClick r:id="rId2"/>
              </a:rPr>
              <a:t>6572</a:t>
            </a:r>
            <a:r>
              <a:rPr lang="en-US" sz="1400" dirty="0" smtClean="0"/>
              <a:t>	</a:t>
            </a:r>
            <a:endParaRPr lang="en-US" sz="1400" dirty="0"/>
          </a:p>
          <a:p>
            <a:r>
              <a:rPr lang="en-US" sz="1400" dirty="0" smtClean="0"/>
              <a:t>Description: </a:t>
            </a:r>
          </a:p>
          <a:p>
            <a:pPr lvl="1"/>
            <a:r>
              <a:rPr lang="en-US" sz="1200" dirty="0"/>
              <a:t>Packetcable CSIT test failure due to change in HTTP put return code for creating resources. Per IETF spec, return code should be 201, not 200. </a:t>
            </a:r>
            <a:endParaRPr lang="en-US" sz="1200" dirty="0" smtClean="0"/>
          </a:p>
          <a:p>
            <a:r>
              <a:rPr lang="en-US" sz="1400" dirty="0" smtClean="0"/>
              <a:t>Type: Bug</a:t>
            </a:r>
          </a:p>
          <a:p>
            <a:r>
              <a:rPr lang="en-US" sz="1400" dirty="0" smtClean="0"/>
              <a:t>Target Release: Boron</a:t>
            </a:r>
          </a:p>
          <a:p>
            <a:r>
              <a:rPr lang="en-US" sz="1400" dirty="0"/>
              <a:t>Status: </a:t>
            </a:r>
            <a:r>
              <a:rPr lang="en-US" sz="1400" dirty="0" smtClean="0"/>
              <a:t>Resolved</a:t>
            </a:r>
          </a:p>
          <a:p>
            <a:endParaRPr lang="en-US" sz="1400" dirty="0" smtClean="0"/>
          </a:p>
          <a:p>
            <a:pPr marL="192881" lvl="1" indent="0">
              <a:buNone/>
            </a:pPr>
            <a:endParaRPr lang="en-US" sz="1400" dirty="0" smtClean="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11</a:t>
            </a:fld>
            <a:endParaRPr lang="en-US" sz="1000" dirty="0"/>
          </a:p>
        </p:txBody>
      </p:sp>
      <p:sp>
        <p:nvSpPr>
          <p:cNvPr id="6" name="TextBox 5"/>
          <p:cNvSpPr txBox="1"/>
          <p:nvPr/>
        </p:nvSpPr>
        <p:spPr>
          <a:xfrm>
            <a:off x="5010149" y="3207252"/>
            <a:ext cx="3409951" cy="674031"/>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smtClean="0">
                <a:solidFill>
                  <a:schemeClr val="bg1"/>
                </a:solidFill>
                <a:latin typeface="Calibri" panose="020F0502020204030204" pitchFamily="34" charset="0"/>
                <a:cs typeface="Times"/>
              </a:rPr>
              <a:t>Note (9/1):   ODL team pushed change on 8/30  to allow Packetcable Boron to not be tagged as “experimental”.   Now resolved.</a:t>
            </a:r>
          </a:p>
        </p:txBody>
      </p:sp>
    </p:spTree>
    <p:extLst>
      <p:ext uri="{BB962C8B-B14F-4D97-AF65-F5344CB8AC3E}">
        <p14:creationId xmlns:p14="http://schemas.microsoft.com/office/powerpoint/2010/main" val="3121512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Packetcable Work Items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Source: Comcast</a:t>
            </a:r>
          </a:p>
          <a:p>
            <a:pPr lvl="1"/>
            <a:r>
              <a:rPr lang="en-US" sz="1200" dirty="0" smtClean="0"/>
              <a:t>Submitted 6/30/16. </a:t>
            </a:r>
          </a:p>
          <a:p>
            <a:r>
              <a:rPr lang="en-US" sz="1400" dirty="0"/>
              <a:t>Tracked on ODL Bugzilla - </a:t>
            </a:r>
            <a:r>
              <a:rPr lang="en-US" sz="1400" dirty="0" smtClean="0">
                <a:hlinkClick r:id="rId2"/>
              </a:rPr>
              <a:t>Bug 6302</a:t>
            </a:r>
            <a:endParaRPr lang="en-US" sz="1400" dirty="0"/>
          </a:p>
          <a:p>
            <a:r>
              <a:rPr lang="en-US" sz="1400" dirty="0" smtClean="0"/>
              <a:t>Description: </a:t>
            </a:r>
          </a:p>
          <a:p>
            <a:pPr lvl="1"/>
            <a:r>
              <a:rPr lang="en-US" sz="1200" dirty="0"/>
              <a:t>OpenDaylight </a:t>
            </a:r>
            <a:r>
              <a:rPr lang="en-US" sz="1200" dirty="0" smtClean="0"/>
              <a:t>will deprecate </a:t>
            </a:r>
            <a:r>
              <a:rPr lang="en-US" sz="1200" dirty="0"/>
              <a:t>and </a:t>
            </a:r>
            <a:r>
              <a:rPr lang="en-US" sz="1200" dirty="0" smtClean="0"/>
              <a:t>remove </a:t>
            </a:r>
            <a:r>
              <a:rPr lang="en-US" sz="1200" dirty="0"/>
              <a:t>the </a:t>
            </a:r>
            <a:r>
              <a:rPr lang="en-US" sz="1200" dirty="0" err="1"/>
              <a:t>DataChangeListener</a:t>
            </a:r>
            <a:r>
              <a:rPr lang="en-US" sz="1200" dirty="0"/>
              <a:t> </a:t>
            </a:r>
            <a:r>
              <a:rPr lang="en-US" sz="1200" dirty="0" smtClean="0"/>
              <a:t>class, replacing it with </a:t>
            </a:r>
            <a:r>
              <a:rPr lang="en-US" sz="1200" dirty="0" err="1" smtClean="0"/>
              <a:t>DataTreeChangeListener</a:t>
            </a:r>
            <a:r>
              <a:rPr lang="en-US" sz="1200" dirty="0" smtClean="0"/>
              <a:t>.  DCL </a:t>
            </a:r>
            <a:r>
              <a:rPr lang="en-US" sz="1200" dirty="0"/>
              <a:t>class will remain </a:t>
            </a:r>
            <a:r>
              <a:rPr lang="en-US" sz="1200" dirty="0" smtClean="0"/>
              <a:t>deprecated through the Carbon release and removed subsequently. </a:t>
            </a:r>
          </a:p>
          <a:p>
            <a:pPr lvl="1"/>
            <a:r>
              <a:rPr lang="en-US" sz="1200" dirty="0" smtClean="0"/>
              <a:t>The </a:t>
            </a:r>
            <a:r>
              <a:rPr lang="en-US" sz="1200" dirty="0"/>
              <a:t>Packetcable project </a:t>
            </a:r>
            <a:r>
              <a:rPr lang="en-US" sz="1200" dirty="0" smtClean="0"/>
              <a:t>needs to be revised to use DTCL in the Carbon Timeframe</a:t>
            </a:r>
          </a:p>
          <a:p>
            <a:r>
              <a:rPr lang="en-US" sz="1400" dirty="0" smtClean="0"/>
              <a:t>Type: Task</a:t>
            </a:r>
          </a:p>
          <a:p>
            <a:r>
              <a:rPr lang="en-US" sz="1400" dirty="0" smtClean="0"/>
              <a:t>Target Release: Carbon; no later than Nitrogen</a:t>
            </a:r>
          </a:p>
          <a:p>
            <a:pPr marL="192881" lvl="1" indent="0">
              <a:buNone/>
            </a:pPr>
            <a:endParaRPr lang="en-US" sz="1400" dirty="0" smtClean="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12</a:t>
            </a:fld>
            <a:endParaRPr lang="en-US" sz="1000" dirty="0"/>
          </a:p>
        </p:txBody>
      </p:sp>
    </p:spTree>
    <p:extLst>
      <p:ext uri="{BB962C8B-B14F-4D97-AF65-F5344CB8AC3E}">
        <p14:creationId xmlns:p14="http://schemas.microsoft.com/office/powerpoint/2010/main" val="852412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Supporting Information</a:t>
            </a:r>
            <a:endParaRPr lang="en-US" dirty="0"/>
          </a:p>
        </p:txBody>
      </p:sp>
      <p:sp>
        <p:nvSpPr>
          <p:cNvPr id="3" name="Content Placeholder 2"/>
          <p:cNvSpPr>
            <a:spLocks noGrp="1"/>
          </p:cNvSpPr>
          <p:nvPr>
            <p:ph idx="1"/>
          </p:nvPr>
        </p:nvSpPr>
        <p:spPr/>
        <p:txBody>
          <a:bodyPr/>
          <a:lstStyle/>
          <a:p>
            <a:r>
              <a:rPr lang="en-US" sz="1600" dirty="0" smtClean="0"/>
              <a:t>Updated Packetcable User Guide – </a:t>
            </a:r>
            <a:r>
              <a:rPr lang="en-US" sz="1600" dirty="0" err="1" smtClean="0"/>
              <a:t>RestructuredText</a:t>
            </a:r>
            <a:r>
              <a:rPr lang="en-US" sz="1600" dirty="0" smtClean="0"/>
              <a:t> (RST) format.  Can be viewed (mostly) with a cut and paste into this tool:</a:t>
            </a:r>
          </a:p>
          <a:p>
            <a:pPr marL="1785" indent="0">
              <a:buNone/>
            </a:pPr>
            <a:endParaRPr lang="en-US" sz="1600" dirty="0" smtClean="0"/>
          </a:p>
          <a:p>
            <a:pPr marL="200918" lvl="1" indent="0">
              <a:buNone/>
            </a:pPr>
            <a:r>
              <a:rPr lang="en-US" sz="1400" dirty="0">
                <a:hlinkClick r:id="rId3"/>
              </a:rPr>
              <a:t>http://rst.ninjs.org</a:t>
            </a:r>
            <a:r>
              <a:rPr lang="en-US" sz="1400" dirty="0" smtClean="0">
                <a:hlinkClick r:id="rId3"/>
              </a:rPr>
              <a:t>/</a:t>
            </a:r>
            <a:endParaRPr lang="en-US" sz="1400" dirty="0" smtClean="0"/>
          </a:p>
          <a:p>
            <a:pPr marL="200918" lvl="1" indent="0">
              <a:buNone/>
            </a:pPr>
            <a:endParaRPr lang="en-US" sz="1400" dirty="0"/>
          </a:p>
          <a:p>
            <a:pPr marL="200918" lvl="1" indent="0">
              <a:buNone/>
            </a:pPr>
            <a:r>
              <a:rPr lang="en-US" sz="1400" dirty="0" smtClean="0"/>
              <a:t>Or you can install and user “</a:t>
            </a:r>
            <a:r>
              <a:rPr lang="en-US" sz="1400" dirty="0" err="1" smtClean="0"/>
              <a:t>restview</a:t>
            </a:r>
            <a:r>
              <a:rPr lang="en-US" sz="1400" dirty="0" smtClean="0"/>
              <a:t>” python-based viewer in a Linux </a:t>
            </a:r>
            <a:r>
              <a:rPr lang="en-US" sz="1400" dirty="0" smtClean="0"/>
              <a:t>environment (it’s kind of messy)</a:t>
            </a:r>
            <a:endParaRPr lang="en-US" sz="1400" dirty="0" smtClean="0"/>
          </a:p>
          <a:p>
            <a:endParaRPr lang="en-US" sz="1600" dirty="0" smtClean="0"/>
          </a:p>
          <a:p>
            <a:endParaRPr lang="en-US" sz="1600" dirty="0"/>
          </a:p>
          <a:p>
            <a:endParaRPr lang="en-US" sz="1600" dirty="0" smtClean="0"/>
          </a:p>
          <a:p>
            <a:endParaRPr lang="en-US" sz="1600" dirty="0"/>
          </a:p>
          <a:p>
            <a:pPr marL="1785" indent="0">
              <a:buNone/>
            </a:pPr>
            <a:endParaRPr lang="en-US" sz="1600" dirty="0" smtClean="0"/>
          </a:p>
        </p:txBody>
      </p:sp>
      <p:sp>
        <p:nvSpPr>
          <p:cNvPr id="4" name="Slide Number Placeholder 3"/>
          <p:cNvSpPr>
            <a:spLocks noGrp="1"/>
          </p:cNvSpPr>
          <p:nvPr>
            <p:ph type="sldNum" sz="quarter" idx="12"/>
          </p:nvPr>
        </p:nvSpPr>
        <p:spPr/>
        <p:txBody>
          <a:bodyPr/>
          <a:lstStyle/>
          <a:p>
            <a:pPr algn="r"/>
            <a:fld id="{A3785139-E88E-45E0-9DA2-60CD650926A5}" type="slidenum">
              <a:rPr lang="en-US" sz="600" smtClean="0"/>
              <a:pPr algn="r"/>
              <a:t>13</a:t>
            </a:fld>
            <a:endParaRPr lang="en-US" sz="600" dirty="0"/>
          </a:p>
        </p:txBody>
      </p:sp>
      <p:graphicFrame>
        <p:nvGraphicFramePr>
          <p:cNvPr id="5" name="Object 4"/>
          <p:cNvGraphicFramePr>
            <a:graphicFrameLocks noChangeAspect="1"/>
          </p:cNvGraphicFramePr>
          <p:nvPr>
            <p:extLst>
              <p:ext uri="{D42A27DB-BD31-4B8C-83A1-F6EECF244321}">
                <p14:modId xmlns:p14="http://schemas.microsoft.com/office/powerpoint/2010/main" val="1734625224"/>
              </p:ext>
            </p:extLst>
          </p:nvPr>
        </p:nvGraphicFramePr>
        <p:xfrm>
          <a:off x="762254" y="3010662"/>
          <a:ext cx="2424113" cy="685800"/>
        </p:xfrm>
        <a:graphic>
          <a:graphicData uri="http://schemas.openxmlformats.org/presentationml/2006/ole">
            <mc:AlternateContent xmlns:mc="http://schemas.openxmlformats.org/markup-compatibility/2006">
              <mc:Choice xmlns:v="urn:schemas-microsoft-com:vml" Requires="v">
                <p:oleObj spid="_x0000_s1033" name="Packager Shell Object" showAsIcon="1" r:id="rId4" imgW="2424600" imgH="685440" progId="Package">
                  <p:embed/>
                </p:oleObj>
              </mc:Choice>
              <mc:Fallback>
                <p:oleObj name="Packager Shell Object" showAsIcon="1" r:id="rId4" imgW="2424600" imgH="685440" progId="Package">
                  <p:embed/>
                  <p:pic>
                    <p:nvPicPr>
                      <p:cNvPr id="0" name=""/>
                      <p:cNvPicPr/>
                      <p:nvPr/>
                    </p:nvPicPr>
                    <p:blipFill>
                      <a:blip r:embed="rId5"/>
                      <a:stretch>
                        <a:fillRect/>
                      </a:stretch>
                    </p:blipFill>
                    <p:spPr>
                      <a:xfrm>
                        <a:off x="762254" y="3010662"/>
                        <a:ext cx="2424113" cy="685800"/>
                      </a:xfrm>
                      <a:prstGeom prst="rect">
                        <a:avLst/>
                      </a:prstGeom>
                    </p:spPr>
                  </p:pic>
                </p:oleObj>
              </mc:Fallback>
            </mc:AlternateContent>
          </a:graphicData>
        </a:graphic>
      </p:graphicFrame>
    </p:spTree>
    <p:extLst>
      <p:ext uri="{BB962C8B-B14F-4D97-AF65-F5344CB8AC3E}">
        <p14:creationId xmlns:p14="http://schemas.microsoft.com/office/powerpoint/2010/main" val="698220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Open </a:t>
            </a:r>
            <a:r>
              <a:rPr lang="en-US" sz="2800" dirty="0" smtClean="0"/>
              <a:t>discussion</a:t>
            </a:r>
            <a:endParaRPr lang="en-US" dirty="0"/>
          </a:p>
        </p:txBody>
      </p:sp>
      <p:sp>
        <p:nvSpPr>
          <p:cNvPr id="3" name="Content Placeholder 2"/>
          <p:cNvSpPr>
            <a:spLocks noGrp="1"/>
          </p:cNvSpPr>
          <p:nvPr>
            <p:ph idx="1"/>
          </p:nvPr>
        </p:nvSpPr>
        <p:spPr>
          <a:xfrm>
            <a:off x="419116" y="1085279"/>
            <a:ext cx="8267684" cy="3649563"/>
          </a:xfrm>
        </p:spPr>
        <p:txBody>
          <a:bodyPr/>
          <a:lstStyle/>
          <a:p>
            <a:r>
              <a:rPr lang="en-US" sz="1600" dirty="0" smtClean="0"/>
              <a:t>Q &amp; A –</a:t>
            </a:r>
          </a:p>
          <a:p>
            <a:pPr lvl="1"/>
            <a:r>
              <a:rPr lang="en-US" sz="1400" dirty="0" smtClean="0"/>
              <a:t>Planning a discussion on changes for Carbon release. </a:t>
            </a:r>
            <a:endParaRPr lang="en-US" sz="1400" dirty="0"/>
          </a:p>
          <a:p>
            <a:endParaRPr lang="en-US" sz="3200" dirty="0"/>
          </a:p>
        </p:txBody>
      </p:sp>
      <p:sp>
        <p:nvSpPr>
          <p:cNvPr id="4" name="Slide Number Placeholder 3"/>
          <p:cNvSpPr>
            <a:spLocks noGrp="1"/>
          </p:cNvSpPr>
          <p:nvPr>
            <p:ph type="sldNum" sz="quarter" idx="12"/>
          </p:nvPr>
        </p:nvSpPr>
        <p:spPr/>
        <p:txBody>
          <a:bodyPr/>
          <a:lstStyle/>
          <a:p>
            <a:pPr algn="r"/>
            <a:fld id="{A3785139-E88E-45E0-9DA2-60CD650926A5}" type="slidenum">
              <a:rPr lang="en-US" sz="600" smtClean="0"/>
              <a:pPr algn="r"/>
              <a:t>14</a:t>
            </a:fld>
            <a:endParaRPr lang="en-US" sz="600" dirty="0"/>
          </a:p>
        </p:txBody>
      </p:sp>
      <p:pic>
        <p:nvPicPr>
          <p:cNvPr id="5" name="Picture 4"/>
          <p:cNvPicPr>
            <a:picLocks noChangeAspect="1"/>
          </p:cNvPicPr>
          <p:nvPr/>
        </p:nvPicPr>
        <p:blipFill>
          <a:blip r:embed="rId2"/>
          <a:stretch>
            <a:fillRect/>
          </a:stretch>
        </p:blipFill>
        <p:spPr>
          <a:xfrm>
            <a:off x="6315800" y="1933863"/>
            <a:ext cx="2828200" cy="1916546"/>
          </a:xfrm>
          <a:prstGeom prst="rect">
            <a:avLst/>
          </a:prstGeom>
        </p:spPr>
      </p:pic>
    </p:spTree>
    <p:extLst>
      <p:ext uri="{BB962C8B-B14F-4D97-AF65-F5344CB8AC3E}">
        <p14:creationId xmlns:p14="http://schemas.microsoft.com/office/powerpoint/2010/main" val="161853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Logistics</a:t>
            </a:r>
            <a:endParaRPr lang="en-US" dirty="0"/>
          </a:p>
        </p:txBody>
      </p:sp>
      <p:sp>
        <p:nvSpPr>
          <p:cNvPr id="3" name="Content Placeholder 2"/>
          <p:cNvSpPr>
            <a:spLocks noGrp="1"/>
          </p:cNvSpPr>
          <p:nvPr>
            <p:ph idx="1"/>
          </p:nvPr>
        </p:nvSpPr>
        <p:spPr/>
        <p:txBody>
          <a:bodyPr/>
          <a:lstStyle/>
          <a:p>
            <a:r>
              <a:rPr lang="en-US" dirty="0" smtClean="0"/>
              <a:t>Meet once a week until September Boron formal release</a:t>
            </a:r>
          </a:p>
          <a:p>
            <a:r>
              <a:rPr lang="en-US" dirty="0" smtClean="0"/>
              <a:t>Next meeting – September </a:t>
            </a:r>
            <a:r>
              <a:rPr lang="en-US" dirty="0" smtClean="0"/>
              <a:t>8</a:t>
            </a:r>
            <a:endParaRPr lang="en-US" dirty="0" smtClean="0"/>
          </a:p>
          <a:p>
            <a:r>
              <a:rPr lang="en-US" dirty="0" smtClean="0"/>
              <a:t>For the moment, continue to meet at 11:00 Mountain Time but note that this time</a:t>
            </a:r>
          </a:p>
        </p:txBody>
      </p:sp>
      <p:sp>
        <p:nvSpPr>
          <p:cNvPr id="4" name="Slide Number Placeholder 3"/>
          <p:cNvSpPr>
            <a:spLocks noGrp="1"/>
          </p:cNvSpPr>
          <p:nvPr>
            <p:ph type="sldNum" sz="quarter" idx="12"/>
          </p:nvPr>
        </p:nvSpPr>
        <p:spPr/>
        <p:txBody>
          <a:bodyPr/>
          <a:lstStyle/>
          <a:p>
            <a:pPr algn="r"/>
            <a:fld id="{A3785139-E88E-45E0-9DA2-60CD650926A5}" type="slidenum">
              <a:rPr lang="en-US" sz="700" smtClean="0"/>
              <a:pPr algn="r"/>
              <a:t>15</a:t>
            </a:fld>
            <a:endParaRPr lang="en-US" sz="700" dirty="0"/>
          </a:p>
        </p:txBody>
      </p:sp>
      <p:pic>
        <p:nvPicPr>
          <p:cNvPr id="6" name="Picture 5"/>
          <p:cNvPicPr>
            <a:picLocks noChangeAspect="1"/>
          </p:cNvPicPr>
          <p:nvPr/>
        </p:nvPicPr>
        <p:blipFill>
          <a:blip r:embed="rId2"/>
          <a:stretch>
            <a:fillRect/>
          </a:stretch>
        </p:blipFill>
        <p:spPr>
          <a:xfrm>
            <a:off x="5262484" y="2512868"/>
            <a:ext cx="3844767" cy="2161164"/>
          </a:xfrm>
          <a:prstGeom prst="rect">
            <a:avLst/>
          </a:prstGeom>
        </p:spPr>
      </p:pic>
      <p:sp>
        <p:nvSpPr>
          <p:cNvPr id="7" name="Content Placeholder 2"/>
          <p:cNvSpPr txBox="1">
            <a:spLocks/>
          </p:cNvSpPr>
          <p:nvPr/>
        </p:nvSpPr>
        <p:spPr bwMode="auto">
          <a:xfrm>
            <a:off x="683399" y="2680033"/>
            <a:ext cx="4488676" cy="182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182880" bIns="45720" numCol="1" anchor="t" anchorCtr="0" compatLnSpc="1">
            <a:prstTxWarp prst="textNoShape">
              <a:avLst/>
            </a:prstTxWarp>
          </a:bodyPr>
          <a:lstStyle>
            <a:lvl1pPr marL="187523" indent="-185738" algn="l" rtl="0" eaLnBrk="1" fontAlgn="base" hangingPunct="1">
              <a:lnSpc>
                <a:spcPct val="90000"/>
              </a:lnSpc>
              <a:spcBef>
                <a:spcPts val="1200"/>
              </a:spcBef>
              <a:spcAft>
                <a:spcPct val="0"/>
              </a:spcAft>
              <a:buClr>
                <a:srgbClr val="B80013"/>
              </a:buClr>
              <a:buSzPct val="100000"/>
              <a:buFont typeface="Arial"/>
              <a:buChar char="•"/>
              <a:defRPr sz="2400">
                <a:solidFill>
                  <a:srgbClr val="000000"/>
                </a:solidFill>
                <a:latin typeface="Arial"/>
                <a:ea typeface="+mn-ea"/>
                <a:cs typeface="Arial"/>
                <a:sym typeface="Arial" pitchFamily="34" charset="0"/>
              </a:defRPr>
            </a:lvl1pPr>
            <a:lvl2pPr marL="386656" indent="-193775" algn="l" rtl="0" eaLnBrk="1" fontAlgn="base" hangingPunct="1">
              <a:lnSpc>
                <a:spcPct val="90000"/>
              </a:lnSpc>
              <a:spcBef>
                <a:spcPts val="400"/>
              </a:spcBef>
              <a:spcAft>
                <a:spcPct val="0"/>
              </a:spcAft>
              <a:buClr>
                <a:srgbClr val="B80013"/>
              </a:buClr>
              <a:buSzPct val="100000"/>
              <a:buFont typeface="Arial"/>
              <a:buChar char="–"/>
              <a:defRPr sz="2200">
                <a:solidFill>
                  <a:srgbClr val="000000"/>
                </a:solidFill>
                <a:latin typeface="Arial"/>
                <a:ea typeface="+mn-ea"/>
                <a:cs typeface="Arial"/>
                <a:sym typeface="Arial" pitchFamily="34" charset="0"/>
              </a:defRPr>
            </a:lvl2pPr>
            <a:lvl3pPr marL="546497" indent="-159842" algn="l" rtl="0" eaLnBrk="1" fontAlgn="base" hangingPunct="1">
              <a:lnSpc>
                <a:spcPct val="90000"/>
              </a:lnSpc>
              <a:spcBef>
                <a:spcPts val="200"/>
              </a:spcBef>
              <a:spcAft>
                <a:spcPct val="0"/>
              </a:spcAft>
              <a:buClr>
                <a:srgbClr val="B80013"/>
              </a:buClr>
              <a:buSzPct val="100000"/>
              <a:buFont typeface="Arial"/>
              <a:buChar char="•"/>
              <a:defRPr sz="2000">
                <a:solidFill>
                  <a:srgbClr val="000000"/>
                </a:solidFill>
                <a:latin typeface="Arial"/>
                <a:ea typeface="+mn-ea"/>
                <a:cs typeface="Arial"/>
                <a:sym typeface="Arial" pitchFamily="34" charset="0"/>
              </a:defRPr>
            </a:lvl3pPr>
            <a:lvl4pPr marL="706339" indent="-159842" algn="l" rtl="0" eaLnBrk="1" fontAlgn="base" hangingPunct="1">
              <a:lnSpc>
                <a:spcPct val="90000"/>
              </a:lnSpc>
              <a:spcBef>
                <a:spcPts val="200"/>
              </a:spcBef>
              <a:spcAft>
                <a:spcPct val="0"/>
              </a:spcAft>
              <a:buClr>
                <a:srgbClr val="B80013"/>
              </a:buClr>
              <a:buSzPct val="100000"/>
              <a:buFont typeface="Arial" pitchFamily="34" charset="0"/>
              <a:buChar char="–"/>
              <a:defRPr sz="1800">
                <a:solidFill>
                  <a:srgbClr val="000000"/>
                </a:solidFill>
                <a:latin typeface="Arial"/>
                <a:ea typeface="+mn-ea"/>
                <a:cs typeface="Arial"/>
                <a:sym typeface="Arial" pitchFamily="34" charset="0"/>
              </a:defRPr>
            </a:lvl4pPr>
            <a:lvl5pPr marL="773311" indent="-66973" algn="l" rtl="0" eaLnBrk="1" fontAlgn="base" hangingPunct="1">
              <a:lnSpc>
                <a:spcPct val="95000"/>
              </a:lnSpc>
              <a:spcBef>
                <a:spcPts val="675"/>
              </a:spcBef>
              <a:spcAft>
                <a:spcPct val="0"/>
              </a:spcAft>
              <a:buClr>
                <a:srgbClr val="FFFFFF"/>
              </a:buClr>
              <a:buSzPct val="100000"/>
              <a:buFont typeface="Arial" pitchFamily="34" charset="0"/>
              <a:buChar char="»"/>
              <a:defRPr sz="1800">
                <a:solidFill>
                  <a:schemeClr val="tx2"/>
                </a:solidFill>
                <a:latin typeface="+mn-lt"/>
                <a:ea typeface="+mn-ea"/>
                <a:cs typeface="+mn-cs"/>
                <a:sym typeface="Arial" pitchFamily="34" charset="0"/>
              </a:defRPr>
            </a:lvl5pPr>
            <a:lvl6pPr marL="141624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6pPr>
            <a:lvl7pPr marL="167342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7pPr>
            <a:lvl8pPr marL="1930598"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8pPr>
            <a:lvl9pPr marL="2187773" indent="-128588" algn="l" rtl="0" eaLnBrk="1" fontAlgn="base" hangingPunct="1">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9pPr>
          </a:lstStyle>
          <a:p>
            <a:pPr marL="1785" indent="0">
              <a:buNone/>
            </a:pPr>
            <a:r>
              <a:rPr lang="en-US" dirty="0"/>
              <a:t>conflicts with the ODL TSC meeting (this may become </a:t>
            </a:r>
            <a:r>
              <a:rPr lang="en-US" kern="0" dirty="0" smtClean="0"/>
              <a:t>an issue for Kevin K. at least). </a:t>
            </a:r>
            <a:endParaRPr lang="en-US" kern="0" dirty="0"/>
          </a:p>
        </p:txBody>
      </p:sp>
    </p:spTree>
    <p:extLst>
      <p:ext uri="{BB962C8B-B14F-4D97-AF65-F5344CB8AC3E}">
        <p14:creationId xmlns:p14="http://schemas.microsoft.com/office/powerpoint/2010/main" val="561016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514337" fontAlgn="auto">
              <a:spcBef>
                <a:spcPts val="0"/>
              </a:spcBef>
              <a:spcAft>
                <a:spcPts val="0"/>
              </a:spcAft>
              <a:defRPr/>
            </a:pPr>
            <a:fld id="{2F5CCB13-0A32-4557-88E9-079F0C330695}" type="slidenum">
              <a:rPr lang="en-US" kern="0" smtClean="0"/>
              <a:pPr defTabSz="514337" fontAlgn="auto">
                <a:spcBef>
                  <a:spcPts val="0"/>
                </a:spcBef>
                <a:spcAft>
                  <a:spcPts val="0"/>
                </a:spcAft>
                <a:defRPr/>
              </a:pPr>
              <a:t>16</a:t>
            </a:fld>
            <a:endParaRPr lang="en-US" kern="0" dirty="0"/>
          </a:p>
        </p:txBody>
      </p:sp>
    </p:spTree>
    <p:extLst>
      <p:ext uri="{BB962C8B-B14F-4D97-AF65-F5344CB8AC3E}">
        <p14:creationId xmlns:p14="http://schemas.microsoft.com/office/powerpoint/2010/main" val="13427714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lstStyle/>
          <a:p>
            <a:r>
              <a:rPr lang="en-US" sz="1600" dirty="0" smtClean="0"/>
              <a:t>Boron release – update from release review</a:t>
            </a:r>
          </a:p>
          <a:p>
            <a:r>
              <a:rPr lang="en-US" sz="1600" dirty="0"/>
              <a:t>Open </a:t>
            </a:r>
            <a:r>
              <a:rPr lang="en-US" sz="1600" dirty="0" smtClean="0"/>
              <a:t>Issues – progress report</a:t>
            </a:r>
            <a:endParaRPr lang="en-US" sz="1600" dirty="0"/>
          </a:p>
          <a:p>
            <a:r>
              <a:rPr lang="en-US" sz="1600" dirty="0" smtClean="0"/>
              <a:t>Changes for Carbon release</a:t>
            </a:r>
          </a:p>
          <a:p>
            <a:r>
              <a:rPr lang="en-US" sz="1600" dirty="0" smtClean="0"/>
              <a:t>Q&amp;A</a:t>
            </a:r>
          </a:p>
        </p:txBody>
      </p:sp>
      <p:sp>
        <p:nvSpPr>
          <p:cNvPr id="4" name="Slide Number Placeholder 3"/>
          <p:cNvSpPr>
            <a:spLocks noGrp="1"/>
          </p:cNvSpPr>
          <p:nvPr>
            <p:ph type="sldNum" sz="quarter" idx="12"/>
          </p:nvPr>
        </p:nvSpPr>
        <p:spPr/>
        <p:txBody>
          <a:bodyPr/>
          <a:lstStyle/>
          <a:p>
            <a:pPr algn="r"/>
            <a:fld id="{A3785139-E88E-45E0-9DA2-60CD650926A5}" type="slidenum">
              <a:rPr lang="en-US" sz="1100" smtClean="0"/>
              <a:pPr algn="r"/>
              <a:t>2</a:t>
            </a:fld>
            <a:endParaRPr lang="en-US" sz="1100" dirty="0"/>
          </a:p>
        </p:txBody>
      </p:sp>
      <p:pic>
        <p:nvPicPr>
          <p:cNvPr id="5" name="Picture 4" descr="graphics-agenda-61548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6009" y="1513711"/>
            <a:ext cx="1900791" cy="2090296"/>
          </a:xfrm>
          <a:prstGeom prst="rect">
            <a:avLst/>
          </a:prstGeom>
        </p:spPr>
      </p:pic>
      <p:sp>
        <p:nvSpPr>
          <p:cNvPr id="6" name="TextBox 5"/>
          <p:cNvSpPr txBox="1"/>
          <p:nvPr/>
        </p:nvSpPr>
        <p:spPr>
          <a:xfrm>
            <a:off x="3141650" y="3397089"/>
            <a:ext cx="3790952" cy="867930"/>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smtClean="0">
                <a:solidFill>
                  <a:schemeClr val="bg1"/>
                </a:solidFill>
                <a:latin typeface="Calibri" panose="020F0502020204030204" pitchFamily="34" charset="0"/>
                <a:cs typeface="Times"/>
              </a:rPr>
              <a:t>Meeting Attendees</a:t>
            </a:r>
            <a:r>
              <a:rPr lang="en-US" sz="1400" b="1" dirty="0" smtClean="0">
                <a:solidFill>
                  <a:schemeClr val="bg1"/>
                </a:solidFill>
                <a:latin typeface="Calibri" panose="020F0502020204030204" pitchFamily="34" charset="0"/>
                <a:cs typeface="Times"/>
              </a:rPr>
              <a:t>: </a:t>
            </a:r>
            <a:r>
              <a:rPr lang="en-US" sz="1400" b="1" dirty="0" err="1">
                <a:solidFill>
                  <a:schemeClr val="bg1"/>
                </a:solidFill>
                <a:latin typeface="Calibri" panose="020F0502020204030204" pitchFamily="34" charset="0"/>
                <a:cs typeface="Times"/>
              </a:rPr>
              <a:t>Kasim</a:t>
            </a:r>
            <a:r>
              <a:rPr lang="en-US" sz="1400" b="1" dirty="0">
                <a:solidFill>
                  <a:schemeClr val="bg1"/>
                </a:solidFill>
                <a:latin typeface="Calibri" panose="020F0502020204030204" pitchFamily="34" charset="0"/>
                <a:cs typeface="Times"/>
              </a:rPr>
              <a:t> </a:t>
            </a:r>
            <a:r>
              <a:rPr lang="en-US" sz="1400" b="1" dirty="0" err="1" smtClean="0">
                <a:solidFill>
                  <a:schemeClr val="bg1"/>
                </a:solidFill>
                <a:latin typeface="Calibri" panose="020F0502020204030204" pitchFamily="34" charset="0"/>
                <a:cs typeface="Times"/>
              </a:rPr>
              <a:t>Inan</a:t>
            </a:r>
            <a:r>
              <a:rPr lang="en-US" sz="1400" b="1" dirty="0">
                <a:solidFill>
                  <a:schemeClr val="bg1"/>
                </a:solidFill>
                <a:latin typeface="Calibri" panose="020F0502020204030204" pitchFamily="34" charset="0"/>
                <a:cs typeface="Times"/>
              </a:rPr>
              <a:t>, </a:t>
            </a:r>
            <a:r>
              <a:rPr lang="en-US" sz="1400" b="1" dirty="0" err="1">
                <a:solidFill>
                  <a:schemeClr val="bg1"/>
                </a:solidFill>
                <a:latin typeface="Calibri" panose="020F0502020204030204" pitchFamily="34" charset="0"/>
                <a:cs typeface="Times"/>
              </a:rPr>
              <a:t>Vineesha</a:t>
            </a:r>
            <a:r>
              <a:rPr lang="en-US" sz="1400" b="1" dirty="0">
                <a:solidFill>
                  <a:schemeClr val="bg1"/>
                </a:solidFill>
                <a:latin typeface="Calibri" panose="020F0502020204030204" pitchFamily="34" charset="0"/>
                <a:cs typeface="Times"/>
              </a:rPr>
              <a:t> </a:t>
            </a:r>
            <a:r>
              <a:rPr lang="en-US" sz="1400" b="1" dirty="0" err="1" smtClean="0">
                <a:solidFill>
                  <a:schemeClr val="bg1"/>
                </a:solidFill>
                <a:latin typeface="Calibri" panose="020F0502020204030204" pitchFamily="34" charset="0"/>
                <a:cs typeface="Times"/>
              </a:rPr>
              <a:t>Bandi</a:t>
            </a:r>
            <a:r>
              <a:rPr lang="en-US" sz="1400" b="1" dirty="0">
                <a:solidFill>
                  <a:schemeClr val="bg1"/>
                </a:solidFill>
                <a:latin typeface="Calibri" panose="020F0502020204030204" pitchFamily="34" charset="0"/>
                <a:cs typeface="Times"/>
              </a:rPr>
              <a:t> </a:t>
            </a:r>
            <a:r>
              <a:rPr lang="en-US" sz="1400" b="1" dirty="0" smtClean="0">
                <a:solidFill>
                  <a:schemeClr val="bg1"/>
                </a:solidFill>
                <a:latin typeface="Calibri" panose="020F0502020204030204" pitchFamily="34" charset="0"/>
                <a:cs typeface="Times"/>
              </a:rPr>
              <a:t>(Comcast); David Early, John Thompson (Applied Broadband); Ryan Vail, Phil Rosenberg-Watt, Kevin Kershaw (CableLabs)</a:t>
            </a:r>
            <a:endParaRPr lang="en-US" sz="1400" b="1" dirty="0">
              <a:solidFill>
                <a:schemeClr val="bg1"/>
              </a:solidFill>
              <a:latin typeface="Calibri" panose="020F0502020204030204" pitchFamily="34" charset="0"/>
              <a:cs typeface="Times"/>
            </a:endParaRPr>
          </a:p>
        </p:txBody>
      </p:sp>
    </p:spTree>
    <p:extLst>
      <p:ext uri="{BB962C8B-B14F-4D97-AF65-F5344CB8AC3E}">
        <p14:creationId xmlns:p14="http://schemas.microsoft.com/office/powerpoint/2010/main" val="306459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&amp; Wiki</a:t>
            </a:r>
            <a:endParaRPr lang="en-US" dirty="0"/>
          </a:p>
        </p:txBody>
      </p:sp>
      <p:sp>
        <p:nvSpPr>
          <p:cNvPr id="3" name="Content Placeholder 2"/>
          <p:cNvSpPr>
            <a:spLocks noGrp="1"/>
          </p:cNvSpPr>
          <p:nvPr>
            <p:ph idx="1"/>
          </p:nvPr>
        </p:nvSpPr>
        <p:spPr/>
        <p:txBody>
          <a:bodyPr/>
          <a:lstStyle/>
          <a:p>
            <a:r>
              <a:rPr lang="en-US" sz="2000" dirty="0"/>
              <a:t>Mailing list  :   </a:t>
            </a:r>
            <a:endParaRPr lang="en-US" sz="2000" dirty="0" smtClean="0"/>
          </a:p>
          <a:p>
            <a:pPr marL="200918" lvl="1" indent="0">
              <a:buNone/>
            </a:pPr>
            <a:r>
              <a:rPr lang="en-US" sz="1800" u="sng" dirty="0" smtClean="0">
                <a:hlinkClick r:id="rId2"/>
              </a:rPr>
              <a:t>https</a:t>
            </a:r>
            <a:r>
              <a:rPr lang="en-US" sz="1800" u="sng" dirty="0">
                <a:hlinkClick r:id="rId2"/>
              </a:rPr>
              <a:t>://lists.opendaylight.org/mailman/listinfo/packetcable-dev  </a:t>
            </a:r>
          </a:p>
          <a:p>
            <a:endParaRPr lang="en-US" sz="2000" dirty="0" smtClean="0"/>
          </a:p>
          <a:p>
            <a:r>
              <a:rPr lang="en-US" sz="2000" dirty="0" smtClean="0"/>
              <a:t>Wiki </a:t>
            </a:r>
            <a:r>
              <a:rPr lang="en-US" sz="2000" dirty="0"/>
              <a:t>: </a:t>
            </a:r>
            <a:endParaRPr lang="en-US" sz="2000" dirty="0" smtClean="0"/>
          </a:p>
          <a:p>
            <a:pPr marL="200918" lvl="1" indent="0">
              <a:buNone/>
            </a:pPr>
            <a:r>
              <a:rPr lang="en-US" sz="1800" u="sng" dirty="0">
                <a:hlinkClick r:id="rId3"/>
              </a:rPr>
              <a:t>https://wiki.opendaylight.org/view/PacketCablePCMM:Main </a:t>
            </a:r>
          </a:p>
          <a:p>
            <a:endParaRPr lang="en-US" dirty="0"/>
          </a:p>
        </p:txBody>
      </p:sp>
      <p:sp>
        <p:nvSpPr>
          <p:cNvPr id="4" name="Slide Number Placeholder 3"/>
          <p:cNvSpPr>
            <a:spLocks noGrp="1"/>
          </p:cNvSpPr>
          <p:nvPr>
            <p:ph type="sldNum" sz="quarter" idx="12"/>
          </p:nvPr>
        </p:nvSpPr>
        <p:spPr>
          <a:xfrm>
            <a:off x="8201024" y="4767263"/>
            <a:ext cx="485775" cy="273844"/>
          </a:xfrm>
        </p:spPr>
        <p:txBody>
          <a:bodyPr/>
          <a:lstStyle/>
          <a:p>
            <a:pPr algn="r"/>
            <a:fld id="{A3785139-E88E-45E0-9DA2-60CD650926A5}" type="slidenum">
              <a:rPr lang="en-US" sz="900" smtClean="0"/>
              <a:pPr algn="r"/>
              <a:t>3</a:t>
            </a:fld>
            <a:endParaRPr lang="en-US" sz="900" dirty="0"/>
          </a:p>
        </p:txBody>
      </p:sp>
    </p:spTree>
    <p:extLst>
      <p:ext uri="{BB962C8B-B14F-4D97-AF65-F5344CB8AC3E}">
        <p14:creationId xmlns:p14="http://schemas.microsoft.com/office/powerpoint/2010/main" val="3001191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Boron: Goals / TODOs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Maintain project integrity in ODL development framework</a:t>
            </a:r>
          </a:p>
          <a:p>
            <a:r>
              <a:rPr lang="en-US" sz="1400" dirty="0" smtClean="0"/>
              <a:t>Maintenance  work</a:t>
            </a:r>
          </a:p>
          <a:p>
            <a:pPr lvl="1"/>
            <a:r>
              <a:rPr lang="en-US" sz="1200" dirty="0" smtClean="0"/>
              <a:t>None planned at release start</a:t>
            </a:r>
          </a:p>
          <a:p>
            <a:pPr lvl="1"/>
            <a:r>
              <a:rPr lang="en-US" sz="1200" dirty="0" smtClean="0"/>
              <a:t>Problems reported (</a:t>
            </a:r>
            <a:r>
              <a:rPr lang="en-US" sz="1200" strike="sngStrike" dirty="0" smtClean="0"/>
              <a:t>resolved</a:t>
            </a:r>
            <a:r>
              <a:rPr lang="en-US" sz="1200" dirty="0" smtClean="0"/>
              <a:t>); Bugzilla issues </a:t>
            </a:r>
            <a:r>
              <a:rPr lang="en-US" sz="1200" strike="sngStrike" dirty="0" smtClean="0"/>
              <a:t>6293</a:t>
            </a:r>
            <a:r>
              <a:rPr lang="en-US" sz="1200" dirty="0" smtClean="0"/>
              <a:t>, </a:t>
            </a:r>
            <a:r>
              <a:rPr lang="en-US" sz="1200" strike="sngStrike" dirty="0" smtClean="0"/>
              <a:t>6295, 6299</a:t>
            </a:r>
            <a:r>
              <a:rPr lang="en-US" sz="1200" strike="sngStrike" dirty="0"/>
              <a:t>, </a:t>
            </a:r>
            <a:r>
              <a:rPr lang="en-US" sz="1200" strike="sngStrike" dirty="0" smtClean="0"/>
              <a:t>6572</a:t>
            </a:r>
          </a:p>
          <a:p>
            <a:pPr marL="187523" lvl="1" indent="-185738">
              <a:spcBef>
                <a:spcPts val="1200"/>
              </a:spcBef>
              <a:buFont typeface="Arial"/>
              <a:buChar char="•"/>
            </a:pPr>
            <a:r>
              <a:rPr lang="en-US" sz="1400" dirty="0"/>
              <a:t>Documentation work</a:t>
            </a:r>
          </a:p>
          <a:p>
            <a:pPr lvl="1"/>
            <a:r>
              <a:rPr lang="en-US" sz="1200" dirty="0" smtClean="0"/>
              <a:t>Arris changes merged into User Guide; could use a reviewer.  Bugzilla issue 6279</a:t>
            </a:r>
          </a:p>
          <a:p>
            <a:r>
              <a:rPr lang="en-US" sz="1400" dirty="0" smtClean="0"/>
              <a:t>Structural issues </a:t>
            </a:r>
          </a:p>
          <a:p>
            <a:pPr lvl="1"/>
            <a:r>
              <a:rPr lang="en-US" sz="1200" dirty="0" smtClean="0"/>
              <a:t>None to address at this time </a:t>
            </a:r>
            <a:endParaRPr lang="en-US" sz="1100" dirty="0" smtClean="0"/>
          </a:p>
          <a:p>
            <a:r>
              <a:rPr lang="en-US" sz="1400" dirty="0" smtClean="0"/>
              <a:t>Functional Changes </a:t>
            </a:r>
          </a:p>
          <a:p>
            <a:pPr lvl="1"/>
            <a:r>
              <a:rPr lang="en-US" sz="1200" dirty="0"/>
              <a:t>None to address at this time </a:t>
            </a:r>
          </a:p>
          <a:p>
            <a:r>
              <a:rPr lang="en-US" sz="1400" dirty="0" smtClean="0"/>
              <a:t>Packetcable Boron Project Review:  </a:t>
            </a:r>
          </a:p>
          <a:p>
            <a:pPr lvl="1"/>
            <a:r>
              <a:rPr lang="en-US" sz="1200" dirty="0" smtClean="0"/>
              <a:t>Held: </a:t>
            </a:r>
            <a:r>
              <a:rPr lang="en-US" sz="1200" dirty="0" smtClean="0"/>
              <a:t>8/30 (Tuesday) – 10:30-11:00 </a:t>
            </a:r>
            <a:r>
              <a:rPr lang="en-US" sz="1200" dirty="0" smtClean="0"/>
              <a:t>MDT.  Needed last minute push of fix for the HTTP 200/201 response problem.  This was resolved and CSIT tests were running cleanly as of late day - 8/30</a:t>
            </a:r>
            <a:endParaRPr lang="en-US" sz="1200" dirty="0" smtClean="0"/>
          </a:p>
          <a:p>
            <a:pPr lvl="1"/>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4</a:t>
            </a:fld>
            <a:endParaRPr lang="en-US" sz="1000" dirty="0"/>
          </a:p>
        </p:txBody>
      </p:sp>
    </p:spTree>
    <p:extLst>
      <p:ext uri="{BB962C8B-B14F-4D97-AF65-F5344CB8AC3E}">
        <p14:creationId xmlns:p14="http://schemas.microsoft.com/office/powerpoint/2010/main" val="300540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Goals /</a:t>
            </a:r>
            <a:r>
              <a:rPr lang="en-US" dirty="0" err="1" smtClean="0"/>
              <a:t>Todos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a:t>Maintain project integrity in ODL development </a:t>
            </a:r>
            <a:r>
              <a:rPr lang="en-US" sz="1400" dirty="0" smtClean="0"/>
              <a:t>framework</a:t>
            </a:r>
          </a:p>
          <a:p>
            <a:r>
              <a:rPr lang="en-US" sz="1400" dirty="0" smtClean="0"/>
              <a:t>Maintenance  work</a:t>
            </a:r>
          </a:p>
          <a:p>
            <a:pPr lvl="1"/>
            <a:r>
              <a:rPr lang="en-US" sz="1200" dirty="0" smtClean="0"/>
              <a:t>Currently reported issues – now open as Bugzilla issues, 6296</a:t>
            </a:r>
          </a:p>
          <a:p>
            <a:r>
              <a:rPr lang="en-US" sz="1400" dirty="0"/>
              <a:t>Documentation work</a:t>
            </a:r>
          </a:p>
          <a:p>
            <a:pPr lvl="1"/>
            <a:r>
              <a:rPr lang="en-US" sz="1200" dirty="0" smtClean="0"/>
              <a:t>As needed to support new features / functions</a:t>
            </a:r>
          </a:p>
          <a:p>
            <a:r>
              <a:rPr lang="en-US" sz="1400" dirty="0" smtClean="0"/>
              <a:t>Structural issues </a:t>
            </a:r>
          </a:p>
          <a:p>
            <a:pPr lvl="1"/>
            <a:r>
              <a:rPr lang="en-US" sz="1200" dirty="0" smtClean="0"/>
              <a:t>Change to </a:t>
            </a:r>
            <a:r>
              <a:rPr lang="en-US" sz="1200" dirty="0"/>
              <a:t>support </a:t>
            </a:r>
            <a:r>
              <a:rPr lang="en-US" sz="1200" dirty="0" err="1"/>
              <a:t>DataTreeChangeListener</a:t>
            </a:r>
            <a:r>
              <a:rPr lang="en-US" sz="1200" dirty="0" smtClean="0"/>
              <a:t>.- Bugzilla 6302</a:t>
            </a:r>
            <a:endParaRPr lang="en-US" sz="1200" dirty="0"/>
          </a:p>
          <a:p>
            <a:r>
              <a:rPr lang="en-US" sz="1400" dirty="0"/>
              <a:t>Functional Changes </a:t>
            </a:r>
            <a:endParaRPr lang="en-US" sz="1400" dirty="0" smtClean="0"/>
          </a:p>
          <a:p>
            <a:pPr lvl="1"/>
            <a:r>
              <a:rPr lang="en-US" sz="1200" dirty="0"/>
              <a:t>Enhancements from Comcast / AB </a:t>
            </a:r>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5</a:t>
            </a:fld>
            <a:endParaRPr lang="en-US" sz="1000" dirty="0"/>
          </a:p>
        </p:txBody>
      </p:sp>
    </p:spTree>
    <p:extLst>
      <p:ext uri="{BB962C8B-B14F-4D97-AF65-F5344CB8AC3E}">
        <p14:creationId xmlns:p14="http://schemas.microsoft.com/office/powerpoint/2010/main" val="4119187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Boron: ODL Milestones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solidFill>
                  <a:schemeClr val="bg1">
                    <a:lumMod val="50000"/>
                  </a:schemeClr>
                </a:solidFill>
              </a:rPr>
              <a:t>M1 &amp; M2 – Intent to participate / Project Release Plan complete – 3/24/16; 5/5/16</a:t>
            </a:r>
            <a:endParaRPr lang="en-US" sz="1400" dirty="0">
              <a:solidFill>
                <a:schemeClr val="bg1">
                  <a:lumMod val="50000"/>
                </a:schemeClr>
              </a:solidFill>
            </a:endParaRPr>
          </a:p>
          <a:p>
            <a:r>
              <a:rPr lang="en-US" sz="1400" dirty="0" smtClean="0">
                <a:solidFill>
                  <a:schemeClr val="bg1">
                    <a:lumMod val="50000"/>
                  </a:schemeClr>
                </a:solidFill>
              </a:rPr>
              <a:t>M3 – Feature / Function Freeze: 6/2/16</a:t>
            </a:r>
          </a:p>
          <a:p>
            <a:r>
              <a:rPr lang="en-US" sz="1400" dirty="0" smtClean="0">
                <a:solidFill>
                  <a:schemeClr val="bg1">
                    <a:lumMod val="50000"/>
                  </a:schemeClr>
                </a:solidFill>
              </a:rPr>
              <a:t>M4 – API Freeze: 6/30/16</a:t>
            </a:r>
          </a:p>
          <a:p>
            <a:r>
              <a:rPr lang="en-US" sz="1400" dirty="0" smtClean="0"/>
              <a:t>M5 – Code Freeze: 8/4/16</a:t>
            </a:r>
          </a:p>
          <a:p>
            <a:r>
              <a:rPr lang="en-US" sz="1400" dirty="0" smtClean="0"/>
              <a:t>RC0 / RC1 / RC2: 8/11/16, 8/18/16, 8/25/16</a:t>
            </a:r>
          </a:p>
          <a:p>
            <a:r>
              <a:rPr lang="en-US" sz="1400" b="1" dirty="0" smtClean="0"/>
              <a:t>Packetcable Project Release Review – 8/30/16</a:t>
            </a:r>
          </a:p>
          <a:p>
            <a:r>
              <a:rPr lang="en-US" sz="1400" dirty="0" smtClean="0"/>
              <a:t>RC3 – Release Review and final build: 9/1/16</a:t>
            </a:r>
          </a:p>
          <a:p>
            <a:r>
              <a:rPr lang="en-US" sz="1400" dirty="0" smtClean="0"/>
              <a:t>Formal </a:t>
            </a:r>
            <a:r>
              <a:rPr lang="en-US" sz="1400" b="1" dirty="0" smtClean="0"/>
              <a:t>Boron </a:t>
            </a:r>
            <a:r>
              <a:rPr lang="en-US" sz="1400" dirty="0" smtClean="0"/>
              <a:t>Release: 9/8/16</a:t>
            </a:r>
          </a:p>
          <a:p>
            <a:pPr lvl="1"/>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6</a:t>
            </a:fld>
            <a:endParaRPr lang="en-US" sz="1000" dirty="0"/>
          </a:p>
        </p:txBody>
      </p:sp>
      <p:sp>
        <p:nvSpPr>
          <p:cNvPr id="6" name="Down Arrow 5"/>
          <p:cNvSpPr/>
          <p:nvPr/>
        </p:nvSpPr>
        <p:spPr bwMode="auto">
          <a:xfrm>
            <a:off x="16103" y="1806416"/>
            <a:ext cx="596900" cy="277797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defTabSz="514350"/>
            <a:endParaRPr lang="en-US" sz="700" dirty="0" smtClean="0">
              <a:solidFill>
                <a:schemeClr val="tx1"/>
              </a:solidFill>
              <a:ea typeface="Arial" pitchFamily="-107" charset="0"/>
              <a:cs typeface="Arial" pitchFamily="-107" charset="0"/>
              <a:sym typeface="Arial" pitchFamily="-107" charset="0"/>
            </a:endParaRPr>
          </a:p>
        </p:txBody>
      </p:sp>
    </p:spTree>
    <p:extLst>
      <p:ext uri="{BB962C8B-B14F-4D97-AF65-F5344CB8AC3E}">
        <p14:creationId xmlns:p14="http://schemas.microsoft.com/office/powerpoint/2010/main" val="1308704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Packetcable Work </a:t>
            </a:r>
            <a:r>
              <a:rPr lang="en-US" dirty="0" smtClean="0"/>
              <a:t>Items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Source: </a:t>
            </a:r>
            <a:r>
              <a:rPr lang="en-US" sz="1400" dirty="0" err="1" smtClean="0"/>
              <a:t>Mircea</a:t>
            </a:r>
            <a:r>
              <a:rPr lang="en-US" sz="1400" dirty="0" smtClean="0"/>
              <a:t> </a:t>
            </a:r>
            <a:r>
              <a:rPr lang="en-US" sz="1400" dirty="0" err="1" smtClean="0"/>
              <a:t>Orban</a:t>
            </a:r>
            <a:r>
              <a:rPr lang="en-US" sz="1400" dirty="0" smtClean="0"/>
              <a:t>, Arris </a:t>
            </a:r>
          </a:p>
          <a:p>
            <a:pPr lvl="1"/>
            <a:r>
              <a:rPr lang="en-US" sz="1200" dirty="0" smtClean="0"/>
              <a:t>submitted patch in January, 2016</a:t>
            </a:r>
          </a:p>
          <a:p>
            <a:pPr lvl="1"/>
            <a:r>
              <a:rPr lang="en-US" sz="1200" dirty="0" smtClean="0"/>
              <a:t>not currently applied</a:t>
            </a:r>
          </a:p>
          <a:p>
            <a:r>
              <a:rPr lang="en-US" sz="1400" dirty="0"/>
              <a:t>Tracked on ODL Bugzilla - </a:t>
            </a:r>
            <a:r>
              <a:rPr lang="en-US" sz="1400" strike="sngStrike" dirty="0" smtClean="0">
                <a:hlinkClick r:id="rId2"/>
              </a:rPr>
              <a:t>Bug 6299</a:t>
            </a:r>
            <a:r>
              <a:rPr lang="en-US" sz="1400" strike="sngStrike" dirty="0" smtClean="0"/>
              <a:t>  </a:t>
            </a:r>
          </a:p>
          <a:p>
            <a:r>
              <a:rPr lang="en-US" sz="1400" dirty="0" smtClean="0"/>
              <a:t>Description: </a:t>
            </a:r>
          </a:p>
          <a:p>
            <a:pPr lvl="1"/>
            <a:r>
              <a:rPr lang="en-US" sz="1200" dirty="0" smtClean="0"/>
              <a:t>Classifier </a:t>
            </a:r>
            <a:r>
              <a:rPr lang="en-US" sz="1200" dirty="0"/>
              <a:t>priority of the gates is now 64+Classifier ID. In order for that to work we should probably do a Classifier ID validation: basically since only four classifiers are supported we should only accept 1,2,3 or 4 as a classifier ID. </a:t>
            </a:r>
            <a:endParaRPr lang="en-US" sz="1200" dirty="0" smtClean="0"/>
          </a:p>
          <a:p>
            <a:pPr lvl="1"/>
            <a:r>
              <a:rPr lang="en-US" sz="1200" dirty="0" smtClean="0"/>
              <a:t>When </a:t>
            </a:r>
            <a:r>
              <a:rPr lang="en-US" sz="1200" dirty="0"/>
              <a:t>we do an RPC gate poll for all the gates of an App, the plugin </a:t>
            </a:r>
            <a:r>
              <a:rPr lang="en-US" sz="1200" dirty="0" smtClean="0"/>
              <a:t>now uses </a:t>
            </a:r>
            <a:r>
              <a:rPr lang="en-US" sz="1200" dirty="0"/>
              <a:t>now a separate thread. This also shortens somewhat the </a:t>
            </a:r>
            <a:r>
              <a:rPr lang="en-US" sz="1200" dirty="0" err="1"/>
              <a:t>qosPollGates</a:t>
            </a:r>
            <a:r>
              <a:rPr lang="en-US" sz="1200" dirty="0"/>
              <a:t> method which I think was a concern. </a:t>
            </a:r>
            <a:r>
              <a:rPr lang="en-US" sz="1200" dirty="0" smtClean="0"/>
              <a:t>For a large CMTS, there can be hundreds of gates.  API request needs to happen quickly, synchronously and then the poll operations can happen in the background. </a:t>
            </a:r>
            <a:endParaRPr lang="en-US" sz="1200" dirty="0"/>
          </a:p>
          <a:p>
            <a:r>
              <a:rPr lang="en-US" sz="1400" dirty="0" smtClean="0"/>
              <a:t>Type: Enhancement</a:t>
            </a:r>
          </a:p>
          <a:p>
            <a:r>
              <a:rPr lang="en-US" sz="1400" dirty="0" smtClean="0"/>
              <a:t>Target Release: Boron</a:t>
            </a:r>
          </a:p>
          <a:p>
            <a:r>
              <a:rPr lang="en-US" sz="1400" dirty="0"/>
              <a:t>Status: </a:t>
            </a:r>
            <a:r>
              <a:rPr lang="en-US" sz="1400" dirty="0" smtClean="0"/>
              <a:t>Resolved</a:t>
            </a:r>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7</a:t>
            </a:fld>
            <a:endParaRPr lang="en-US" sz="1000" dirty="0"/>
          </a:p>
        </p:txBody>
      </p:sp>
      <p:sp>
        <p:nvSpPr>
          <p:cNvPr id="5" name="TextBox 4"/>
          <p:cNvSpPr txBox="1"/>
          <p:nvPr/>
        </p:nvSpPr>
        <p:spPr>
          <a:xfrm>
            <a:off x="5010148" y="3673531"/>
            <a:ext cx="3409951" cy="286232"/>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a:solidFill>
                  <a:schemeClr val="bg1"/>
                </a:solidFill>
                <a:latin typeface="Calibri" panose="020F0502020204030204" pitchFamily="34" charset="0"/>
                <a:cs typeface="Times"/>
              </a:rPr>
              <a:t>R</a:t>
            </a:r>
            <a:r>
              <a:rPr lang="en-US" sz="1400" b="1" dirty="0" smtClean="0">
                <a:solidFill>
                  <a:schemeClr val="bg1"/>
                </a:solidFill>
                <a:latin typeface="Calibri" panose="020F0502020204030204" pitchFamily="34" charset="0"/>
                <a:cs typeface="Times"/>
              </a:rPr>
              <a:t>esolved -  8/29.</a:t>
            </a:r>
          </a:p>
        </p:txBody>
      </p:sp>
    </p:spTree>
    <p:extLst>
      <p:ext uri="{BB962C8B-B14F-4D97-AF65-F5344CB8AC3E}">
        <p14:creationId xmlns:p14="http://schemas.microsoft.com/office/powerpoint/2010/main" val="397844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Packetcable Work Items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Source: </a:t>
            </a:r>
            <a:r>
              <a:rPr lang="en-US" sz="1400" dirty="0" err="1" smtClean="0"/>
              <a:t>Mircea</a:t>
            </a:r>
            <a:r>
              <a:rPr lang="en-US" sz="1400" dirty="0" smtClean="0"/>
              <a:t> </a:t>
            </a:r>
            <a:r>
              <a:rPr lang="en-US" sz="1400" dirty="0" err="1" smtClean="0"/>
              <a:t>Orban</a:t>
            </a:r>
            <a:r>
              <a:rPr lang="en-US" sz="1400" dirty="0" smtClean="0"/>
              <a:t>, Arris</a:t>
            </a:r>
          </a:p>
          <a:p>
            <a:pPr lvl="1"/>
            <a:r>
              <a:rPr lang="en-US" sz="1200" dirty="0" smtClean="0"/>
              <a:t>Need to integrate latest Arris information into current Packetcable wiki materials.</a:t>
            </a:r>
          </a:p>
          <a:p>
            <a:pPr lvl="1"/>
            <a:endParaRPr lang="en-US" sz="1200" dirty="0" smtClean="0"/>
          </a:p>
          <a:p>
            <a:r>
              <a:rPr lang="en-US" sz="1400" dirty="0" smtClean="0"/>
              <a:t>Tracked on ODL </a:t>
            </a:r>
            <a:r>
              <a:rPr lang="en-US" sz="1400" dirty="0"/>
              <a:t>Bugzilla </a:t>
            </a:r>
            <a:r>
              <a:rPr lang="en-US" sz="1400" dirty="0" smtClean="0"/>
              <a:t>- </a:t>
            </a:r>
            <a:r>
              <a:rPr lang="en-US" sz="1400" dirty="0" smtClean="0">
                <a:hlinkClick r:id="rId2" tooltip="UNCONFIRMED - Packetcable project documentation needs updating"/>
              </a:rPr>
              <a:t>Bug </a:t>
            </a:r>
            <a:r>
              <a:rPr lang="en-US" sz="1400" dirty="0">
                <a:hlinkClick r:id="rId2" tooltip="UNCONFIRMED - Packetcable project documentation needs updating"/>
              </a:rPr>
              <a:t>6279</a:t>
            </a:r>
            <a:r>
              <a:rPr lang="en-US" sz="1400" dirty="0" smtClean="0"/>
              <a:t> </a:t>
            </a:r>
            <a:endParaRPr lang="en-US" sz="1400" dirty="0"/>
          </a:p>
          <a:p>
            <a:r>
              <a:rPr lang="en-US" sz="1400" dirty="0" smtClean="0"/>
              <a:t>Description: Documentation update</a:t>
            </a:r>
            <a:endParaRPr lang="en-US" sz="1400" dirty="0"/>
          </a:p>
          <a:p>
            <a:r>
              <a:rPr lang="en-US" sz="1400" dirty="0" smtClean="0"/>
              <a:t>Type: Enhancement</a:t>
            </a:r>
          </a:p>
          <a:p>
            <a:r>
              <a:rPr lang="en-US" sz="1400" dirty="0" smtClean="0"/>
              <a:t>Target Release: Boron</a:t>
            </a:r>
          </a:p>
          <a:p>
            <a:r>
              <a:rPr lang="en-US" sz="1400" dirty="0"/>
              <a:t>Status: </a:t>
            </a:r>
            <a:r>
              <a:rPr lang="en-US" sz="1400" dirty="0" smtClean="0"/>
              <a:t>In Progress</a:t>
            </a:r>
            <a:endParaRPr lang="en-US" sz="1400" dirty="0"/>
          </a:p>
          <a:p>
            <a:endParaRPr lang="en-US" sz="1400" dirty="0" smtClean="0"/>
          </a:p>
          <a:p>
            <a:pPr marL="192881" lvl="1" indent="0">
              <a:buNone/>
            </a:pPr>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8</a:t>
            </a:fld>
            <a:endParaRPr lang="en-US" sz="1000" dirty="0"/>
          </a:p>
        </p:txBody>
      </p:sp>
      <p:sp>
        <p:nvSpPr>
          <p:cNvPr id="5" name="TextBox 4"/>
          <p:cNvSpPr txBox="1"/>
          <p:nvPr/>
        </p:nvSpPr>
        <p:spPr>
          <a:xfrm>
            <a:off x="5010149" y="3626108"/>
            <a:ext cx="3409951" cy="1061829"/>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smtClean="0">
                <a:solidFill>
                  <a:schemeClr val="bg1"/>
                </a:solidFill>
                <a:latin typeface="Calibri" panose="020F0502020204030204" pitchFamily="34" charset="0"/>
                <a:cs typeface="Times"/>
              </a:rPr>
              <a:t>(9/1):   Kevin took </a:t>
            </a:r>
            <a:r>
              <a:rPr lang="en-US" sz="1400" b="1" dirty="0" err="1" smtClean="0">
                <a:solidFill>
                  <a:schemeClr val="bg1"/>
                </a:solidFill>
                <a:latin typeface="Calibri" panose="020F0502020204030204" pitchFamily="34" charset="0"/>
                <a:cs typeface="Times"/>
              </a:rPr>
              <a:t>Mircea’s</a:t>
            </a:r>
            <a:r>
              <a:rPr lang="en-US" sz="1400" b="1" dirty="0" smtClean="0">
                <a:solidFill>
                  <a:schemeClr val="bg1"/>
                </a:solidFill>
                <a:latin typeface="Calibri" panose="020F0502020204030204" pitchFamily="34" charset="0"/>
                <a:cs typeface="Times"/>
              </a:rPr>
              <a:t> info and created updated User Guide (RST format).  Will try to put into Boron release  RC3 if possible. </a:t>
            </a:r>
            <a:r>
              <a:rPr lang="en-US" sz="1400" b="1" dirty="0" err="1" smtClean="0">
                <a:solidFill>
                  <a:schemeClr val="bg1"/>
                </a:solidFill>
                <a:latin typeface="Calibri" panose="020F0502020204030204" pitchFamily="34" charset="0"/>
                <a:cs typeface="Times"/>
              </a:rPr>
              <a:t>Kasim</a:t>
            </a:r>
            <a:r>
              <a:rPr lang="en-US" sz="1400" b="1" dirty="0" smtClean="0">
                <a:solidFill>
                  <a:schemeClr val="bg1"/>
                </a:solidFill>
                <a:latin typeface="Calibri" panose="020F0502020204030204" pitchFamily="34" charset="0"/>
                <a:cs typeface="Times"/>
              </a:rPr>
              <a:t> (Comcast) volunteered to review.  Kevin to send him the RST file.</a:t>
            </a:r>
            <a:endParaRPr lang="en-US" sz="1400" b="1" dirty="0" smtClean="0">
              <a:solidFill>
                <a:schemeClr val="bg1"/>
              </a:solidFill>
              <a:latin typeface="Calibri" panose="020F0502020204030204" pitchFamily="34" charset="0"/>
              <a:cs typeface="Times"/>
            </a:endParaRPr>
          </a:p>
        </p:txBody>
      </p:sp>
    </p:spTree>
    <p:extLst>
      <p:ext uri="{BB962C8B-B14F-4D97-AF65-F5344CB8AC3E}">
        <p14:creationId xmlns:p14="http://schemas.microsoft.com/office/powerpoint/2010/main" val="113716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Packetcable Work Items</a:t>
            </a:r>
            <a:endParaRPr lang="en-US" dirty="0"/>
          </a:p>
        </p:txBody>
      </p:sp>
      <p:sp>
        <p:nvSpPr>
          <p:cNvPr id="3" name="Content Placeholder 2"/>
          <p:cNvSpPr>
            <a:spLocks noGrp="1"/>
          </p:cNvSpPr>
          <p:nvPr>
            <p:ph idx="1"/>
          </p:nvPr>
        </p:nvSpPr>
        <p:spPr>
          <a:xfrm>
            <a:off x="596900" y="1010234"/>
            <a:ext cx="8267684" cy="3649563"/>
          </a:xfrm>
        </p:spPr>
        <p:txBody>
          <a:bodyPr/>
          <a:lstStyle/>
          <a:p>
            <a:r>
              <a:rPr lang="en-US" sz="1400" dirty="0" smtClean="0"/>
              <a:t>Source: Comcast</a:t>
            </a:r>
          </a:p>
          <a:p>
            <a:pPr lvl="1"/>
            <a:r>
              <a:rPr lang="en-US" sz="1200" dirty="0" smtClean="0"/>
              <a:t>Submitted 6/30/16. </a:t>
            </a:r>
          </a:p>
          <a:p>
            <a:r>
              <a:rPr lang="en-US" sz="1400" dirty="0"/>
              <a:t>Tracked on ODL Bugzilla - </a:t>
            </a:r>
            <a:r>
              <a:rPr lang="en-US" sz="1400" strike="sngStrike" dirty="0" smtClean="0">
                <a:hlinkClick r:id="rId2"/>
              </a:rPr>
              <a:t>Bug 6295</a:t>
            </a:r>
            <a:endParaRPr lang="en-US" sz="1400" strike="sngStrike" dirty="0"/>
          </a:p>
          <a:p>
            <a:r>
              <a:rPr lang="en-US" sz="1400" dirty="0" smtClean="0"/>
              <a:t>Description: </a:t>
            </a:r>
          </a:p>
          <a:p>
            <a:pPr lvl="1"/>
            <a:r>
              <a:rPr lang="en-US" sz="1200" dirty="0"/>
              <a:t>Multimedia Transaction ID shows up as negative number </a:t>
            </a:r>
            <a:r>
              <a:rPr lang="en-US" sz="1200" dirty="0" smtClean="0"/>
              <a:t>in </a:t>
            </a:r>
            <a:r>
              <a:rPr lang="en-US" sz="1200" dirty="0"/>
              <a:t>logs. In the code, a “short” is used for the transaction ID.  As Java does not have an unsigned short, for consistency in logging and to ensure any comparison is not affected by this, an “</a:t>
            </a:r>
            <a:r>
              <a:rPr lang="en-US" sz="1200" dirty="0" err="1"/>
              <a:t>int</a:t>
            </a:r>
            <a:r>
              <a:rPr lang="en-US" sz="1200" dirty="0"/>
              <a:t>” type should probably be used for the transaction ID</a:t>
            </a:r>
            <a:r>
              <a:rPr lang="en-US" sz="1200" dirty="0" smtClean="0"/>
              <a:t>.</a:t>
            </a:r>
          </a:p>
          <a:p>
            <a:pPr lvl="1"/>
            <a:r>
              <a:rPr lang="en-US" sz="1200" dirty="0"/>
              <a:t>Are there any other </a:t>
            </a:r>
            <a:r>
              <a:rPr lang="en-US" sz="1200" dirty="0" smtClean="0"/>
              <a:t>identifiers / length </a:t>
            </a:r>
            <a:r>
              <a:rPr lang="en-US" sz="1200" dirty="0"/>
              <a:t>specific variables in use that should be changed as well?</a:t>
            </a:r>
            <a:endParaRPr lang="en-US" sz="1200" dirty="0" smtClean="0"/>
          </a:p>
          <a:p>
            <a:r>
              <a:rPr lang="en-US" sz="1400" dirty="0" smtClean="0"/>
              <a:t>Type: Bug</a:t>
            </a:r>
          </a:p>
          <a:p>
            <a:r>
              <a:rPr lang="en-US" sz="1400" dirty="0" smtClean="0"/>
              <a:t>Target Release: Carbon</a:t>
            </a:r>
          </a:p>
          <a:p>
            <a:r>
              <a:rPr lang="en-US" sz="1400" dirty="0"/>
              <a:t>Status: </a:t>
            </a:r>
            <a:r>
              <a:rPr lang="en-US" sz="1400" dirty="0" smtClean="0"/>
              <a:t>Resolved</a:t>
            </a:r>
          </a:p>
          <a:p>
            <a:endParaRPr lang="en-US" sz="1400" dirty="0" smtClean="0"/>
          </a:p>
          <a:p>
            <a:pPr marL="192881" lvl="1" indent="0">
              <a:buNone/>
            </a:pPr>
            <a:endParaRPr lang="en-US" sz="1400" dirty="0" smtClean="0"/>
          </a:p>
        </p:txBody>
      </p:sp>
      <p:sp>
        <p:nvSpPr>
          <p:cNvPr id="4" name="Slide Number Placeholder 3"/>
          <p:cNvSpPr>
            <a:spLocks noGrp="1"/>
          </p:cNvSpPr>
          <p:nvPr>
            <p:ph type="sldNum" sz="quarter" idx="12"/>
          </p:nvPr>
        </p:nvSpPr>
        <p:spPr/>
        <p:txBody>
          <a:bodyPr/>
          <a:lstStyle/>
          <a:p>
            <a:pPr algn="r"/>
            <a:fld id="{A3785139-E88E-45E0-9DA2-60CD650926A5}" type="slidenum">
              <a:rPr lang="en-US" sz="1000" smtClean="0"/>
              <a:pPr algn="r"/>
              <a:t>9</a:t>
            </a:fld>
            <a:endParaRPr lang="en-US" sz="1000" dirty="0"/>
          </a:p>
        </p:txBody>
      </p:sp>
      <p:sp>
        <p:nvSpPr>
          <p:cNvPr id="6" name="TextBox 5"/>
          <p:cNvSpPr txBox="1"/>
          <p:nvPr/>
        </p:nvSpPr>
        <p:spPr>
          <a:xfrm>
            <a:off x="5010149" y="3207252"/>
            <a:ext cx="3409951" cy="286232"/>
          </a:xfrm>
          <a:prstGeom prst="rect">
            <a:avLst/>
          </a:prstGeom>
          <a:solidFill>
            <a:schemeClr val="accent1">
              <a:lumMod val="60000"/>
              <a:lumOff val="40000"/>
            </a:schemeClr>
          </a:solidFill>
          <a:ln>
            <a:solidFill>
              <a:schemeClr val="tx1"/>
            </a:solidFill>
          </a:ln>
        </p:spPr>
        <p:txBody>
          <a:bodyPr wrap="square" rtlCol="0">
            <a:spAutoFit/>
          </a:bodyPr>
          <a:lstStyle/>
          <a:p>
            <a:pPr>
              <a:lnSpc>
                <a:spcPct val="90000"/>
              </a:lnSpc>
              <a:spcBef>
                <a:spcPts val="600"/>
              </a:spcBef>
            </a:pPr>
            <a:r>
              <a:rPr lang="en-US" sz="1400" b="1" dirty="0">
                <a:solidFill>
                  <a:schemeClr val="bg1"/>
                </a:solidFill>
                <a:latin typeface="Calibri" panose="020F0502020204030204" pitchFamily="34" charset="0"/>
                <a:cs typeface="Times"/>
              </a:rPr>
              <a:t>Resolved -  8/29.</a:t>
            </a:r>
          </a:p>
        </p:txBody>
      </p:sp>
    </p:spTree>
    <p:extLst>
      <p:ext uri="{BB962C8B-B14F-4D97-AF65-F5344CB8AC3E}">
        <p14:creationId xmlns:p14="http://schemas.microsoft.com/office/powerpoint/2010/main" val="136514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d Master layout">
  <a:themeElements>
    <a:clrScheme name="Cisco Live 2013">
      <a:dk1>
        <a:srgbClr val="000000"/>
      </a:dk1>
      <a:lt1>
        <a:srgbClr val="FFFFFF"/>
      </a:lt1>
      <a:dk2>
        <a:srgbClr val="595959"/>
      </a:dk2>
      <a:lt2>
        <a:srgbClr val="9A9B9C"/>
      </a:lt2>
      <a:accent1>
        <a:srgbClr val="0065BD"/>
      </a:accent1>
      <a:accent2>
        <a:srgbClr val="3F9C35"/>
      </a:accent2>
      <a:accent3>
        <a:srgbClr val="824BB0"/>
      </a:accent3>
      <a:accent4>
        <a:srgbClr val="05346C"/>
      </a:accent4>
      <a:accent5>
        <a:srgbClr val="7FC3FF"/>
      </a:accent5>
      <a:accent6>
        <a:srgbClr val="920481"/>
      </a:accent6>
      <a:hlink>
        <a:srgbClr val="3F9C34"/>
      </a:hlink>
      <a:folHlink>
        <a:srgbClr val="89C6FF"/>
      </a:folHlink>
    </a:clrScheme>
    <a:fontScheme name="Bullets-graphic element">
      <a:majorFont>
        <a:latin typeface="Arial"/>
        <a:ea typeface="Apple LiGothic Medium"/>
        <a:cs typeface="Apple LiGothic Medium"/>
      </a:majorFont>
      <a:minorFont>
        <a:latin typeface="Arial"/>
        <a:ea typeface="Apple LiGothic Medium"/>
        <a:cs typeface="Apple LiGothi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a:noFill/>
          <a:miter lim="800000"/>
          <a:headEnd type="none" w="med" len="med"/>
          <a:tailEnd type="none" w="med" len="med"/>
        </a:ln>
      </a:spPr>
      <a:bodyPr lIns="0" tIns="0" rIns="0" bIns="0" rtlCol="0" anchor="ctr"/>
      <a:lstStyle>
        <a:defPPr algn="ctr" defTabSz="514350">
          <a:defRPr sz="1400" dirty="0" err="1" smtClean="0">
            <a:solidFill>
              <a:schemeClr val="bg1"/>
            </a:solidFill>
            <a:ea typeface="Arial" pitchFamily="-107" charset="0"/>
            <a:cs typeface="Arial" pitchFamily="-107" charset="0"/>
            <a:sym typeface="Arial" pitchFamily="-107" charset="0"/>
          </a:defRPr>
        </a:defPPr>
      </a:lstStyle>
    </a:spDef>
    <a:lnDef>
      <a:spPr bwMode="auto">
        <a:solidFill>
          <a:srgbClr val="0183B7"/>
        </a:solidFill>
        <a:ln w="19050" cap="flat" cmpd="sng" algn="ctr">
          <a:solidFill>
            <a:schemeClr val="accent1"/>
          </a:solidFill>
          <a:prstDash val="solid"/>
          <a:round/>
          <a:headEnd type="none" w="med" len="med"/>
          <a:tailEnd type="none" w="med" len="med"/>
        </a:ln>
        <a:effectLst/>
      </a:spPr>
      <a:bodyPr/>
      <a:lstStyle/>
    </a:lnDef>
    <a:txDef>
      <a:spPr>
        <a:noFill/>
      </a:spPr>
      <a:bodyPr wrap="none" rtlCol="0">
        <a:spAutoFit/>
      </a:bodyPr>
      <a:lstStyle>
        <a:defPPr>
          <a:lnSpc>
            <a:spcPct val="90000"/>
          </a:lnSpc>
          <a:spcBef>
            <a:spcPts val="600"/>
          </a:spcBef>
          <a:defRPr sz="1400" dirty="0" smtClean="0">
            <a:solidFill>
              <a:srgbClr val="000000"/>
            </a:solidFill>
            <a:latin typeface="Times"/>
            <a:cs typeface="Times"/>
          </a:defRPr>
        </a:defPPr>
      </a:lstStyle>
    </a:txDef>
  </a:objectDefaults>
  <a:extraClrSchemeLst>
    <a:extraClrScheme>
      <a:clrScheme name="Bullets-graphic el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pptA2D0.tmp</Template>
  <TotalTime>57406</TotalTime>
  <Words>1170</Words>
  <Application>Microsoft Office PowerPoint</Application>
  <PresentationFormat>On-screen Show (16:9)</PresentationFormat>
  <Paragraphs>160</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Red Master layout</vt:lpstr>
      <vt:lpstr>Packager Shell Object</vt:lpstr>
      <vt:lpstr>PowerPoint Presentation</vt:lpstr>
      <vt:lpstr>Agenda</vt:lpstr>
      <vt:lpstr>List &amp; Wiki</vt:lpstr>
      <vt:lpstr>Boron: Goals / TODOs</vt:lpstr>
      <vt:lpstr>Carbon: Goals /Todos</vt:lpstr>
      <vt:lpstr>Boron: ODL Milestones</vt:lpstr>
      <vt:lpstr>Packetcable Work Items</vt:lpstr>
      <vt:lpstr>Packetcable Work Items</vt:lpstr>
      <vt:lpstr>Packetcable Work Items</vt:lpstr>
      <vt:lpstr>Packetcable Work Items</vt:lpstr>
      <vt:lpstr>Packetcable Work Items</vt:lpstr>
      <vt:lpstr>Packetcable Work Items</vt:lpstr>
      <vt:lpstr>Supporting Information</vt:lpstr>
      <vt:lpstr>Open discussion</vt:lpstr>
      <vt:lpstr>WG Logistics</vt:lpstr>
      <vt:lpstr>PowerPoint Presentation</vt:lpstr>
    </vt:vector>
  </TitlesOfParts>
  <Company>CableLabs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Bender</dc:creator>
  <cp:lastModifiedBy>Kevin Kershaw</cp:lastModifiedBy>
  <cp:revision>747</cp:revision>
  <cp:lastPrinted>2015-09-14T16:13:15Z</cp:lastPrinted>
  <dcterms:created xsi:type="dcterms:W3CDTF">2014-01-06T21:05:19Z</dcterms:created>
  <dcterms:modified xsi:type="dcterms:W3CDTF">2016-09-06T23:51:06Z</dcterms:modified>
</cp:coreProperties>
</file>