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0" r:id="rId2"/>
    <p:sldMasterId id="2147483687" r:id="rId3"/>
  </p:sldMasterIdLst>
  <p:notesMasterIdLst>
    <p:notesMasterId r:id="rId13"/>
  </p:notesMasterIdLst>
  <p:handoutMasterIdLst>
    <p:handoutMasterId r:id="rId14"/>
  </p:handoutMasterIdLst>
  <p:sldIdLst>
    <p:sldId id="296" r:id="rId4"/>
    <p:sldId id="392" r:id="rId5"/>
    <p:sldId id="297" r:id="rId6"/>
    <p:sldId id="386" r:id="rId7"/>
    <p:sldId id="398" r:id="rId8"/>
    <p:sldId id="390" r:id="rId9"/>
    <p:sldId id="397" r:id="rId10"/>
    <p:sldId id="305" r:id="rId11"/>
    <p:sldId id="38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9966"/>
    <a:srgbClr val="336633"/>
    <a:srgbClr val="99CC99"/>
    <a:srgbClr val="990066"/>
    <a:srgbClr val="CC33FF"/>
    <a:srgbClr val="336666"/>
    <a:srgbClr val="666666"/>
    <a:srgbClr val="33333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1" autoAdjust="0"/>
    <p:restoredTop sz="99231" autoAdjust="0"/>
  </p:normalViewPr>
  <p:slideViewPr>
    <p:cSldViewPr>
      <p:cViewPr varScale="1">
        <p:scale>
          <a:sx n="159" d="100"/>
          <a:sy n="159" d="100"/>
        </p:scale>
        <p:origin x="-2142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361A25-E182-4C12-8E2C-DDBB2FC0575E}" type="datetimeFigureOut">
              <a:rPr lang="en-US"/>
              <a:pPr>
                <a:defRPr/>
              </a:pPr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EE87CE-78A3-4C4C-BF2B-ECD75936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4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D43A5E-89C2-4A8D-9D46-7086FCE72DF4}" type="datetimeFigureOut">
              <a:rPr lang="en-US"/>
              <a:pPr>
                <a:defRPr/>
              </a:pPr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F9471C-9F05-4634-B91A-41FA8325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8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6467475" y="6149975"/>
            <a:ext cx="1704975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None/>
              <a:defRPr sz="12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CA" smtClean="0"/>
              <a:t>www.opendaylight.org</a:t>
            </a:r>
            <a:endParaRPr lang="en-CA" dirty="0"/>
          </a:p>
        </p:txBody>
      </p:sp>
      <p:pic>
        <p:nvPicPr>
          <p:cNvPr id="5" name="Picture 6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9" y="1977293"/>
            <a:ext cx="5690812" cy="254586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9" y="4523154"/>
            <a:ext cx="5719245" cy="111564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6738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E9D6B9ED-F4D8-4077-8015-70882B78E99A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</a:t>
            </a: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2012 </a:t>
            </a: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292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441345"/>
            <a:ext cx="8578850" cy="4527655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SzPct val="100000"/>
              <a:defRPr sz="2200">
                <a:solidFill>
                  <a:srgbClr val="435153"/>
                </a:solidFill>
                <a:latin typeface="+mj-lt"/>
              </a:defRPr>
            </a:lvl1pPr>
            <a:lvl2pPr marL="461963" indent="-231775">
              <a:lnSpc>
                <a:spcPct val="95000"/>
              </a:lnSpc>
              <a:spcBef>
                <a:spcPts val="600"/>
              </a:spcBef>
              <a:buClr>
                <a:schemeClr val="accent3">
                  <a:lumMod val="25000"/>
                </a:schemeClr>
              </a:buClr>
              <a:buSzPct val="80000"/>
              <a:buFont typeface="Wingdings" pitchFamily="2" charset="2"/>
              <a:buChar char="§"/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6235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 with green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C4C7D80-0F5E-4E1A-9D7B-8DC51EBA5058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©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2012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and/or its affiliates. All rights reserved.</a:t>
            </a:r>
          </a:p>
        </p:txBody>
      </p:sp>
      <p:pic>
        <p:nvPicPr>
          <p:cNvPr id="9" name="Picture 9" descr="bottom ba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6378575"/>
            <a:ext cx="8477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441345"/>
            <a:ext cx="8578850" cy="4527655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bg1"/>
              </a:buClr>
              <a:buSzPct val="100000"/>
              <a:defRPr sz="2200">
                <a:solidFill>
                  <a:schemeClr val="bg1"/>
                </a:solidFill>
                <a:latin typeface="+mj-lt"/>
              </a:defRPr>
            </a:lvl1pPr>
            <a:lvl2pPr marL="461963" indent="-231775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§"/>
              <a:defRPr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8630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5344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38888"/>
            <a:ext cx="9144000" cy="2714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90914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4223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4077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/>
          <p:nvPr/>
        </p:nvSpPr>
        <p:spPr>
          <a:xfrm>
            <a:off x="-12700" y="6142038"/>
            <a:ext cx="9156700" cy="715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6580188"/>
            <a:ext cx="261938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2EC3E0F0-F21F-47C5-B818-B45566D5F237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8700" y="6580188"/>
            <a:ext cx="261938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99EFCEA-1CA8-498A-A621-CA8777FFD799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©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2012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174625" indent="-174625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6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2935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31226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4845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6467475" y="6149975"/>
            <a:ext cx="1704975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None/>
              <a:defRPr sz="12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CA" smtClean="0"/>
              <a:t>www.opendaylight.org</a:t>
            </a:r>
            <a:endParaRPr lang="en-CA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31" y="1600201"/>
            <a:ext cx="7985369" cy="4245707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103E-4823-43ED-A96F-4511AE473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978729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228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246450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C0CF5D2-BC20-4580-8325-820F931BD2A7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</a:t>
            </a: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2012 </a:t>
            </a: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7641073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91440"/>
            <a:ext cx="9326880" cy="704088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760554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778669"/>
            <a:ext cx="597103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6824327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7273262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FBDD438F-58F9-4FB8-B7B5-011D37B8C896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</a:t>
            </a: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2012 </a:t>
            </a: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21443988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5082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4057773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737223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3568823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5196010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324473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3337048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3645023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3946648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254623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6248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864223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5172198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5473823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5781798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962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07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344168"/>
            <a:ext cx="8570912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270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/>
                <a:cs typeface="+mn-cs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754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hidden">
          <a:xfrm>
            <a:off x="0" y="3360738"/>
            <a:ext cx="9144000" cy="3497262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1" y="1186542"/>
            <a:ext cx="7435849" cy="3810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0" y="6372423"/>
            <a:ext cx="7461250" cy="307777"/>
          </a:xfrm>
        </p:spPr>
        <p:txBody>
          <a:bodyPr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62339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405353" y="5948638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5948638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948638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6614161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7" y="6719452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6708754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8318270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3"/>
            <a:ext cx="9129008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5"/>
            <a:ext cx="9129008" cy="31273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30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341799" y="301885"/>
            <a:ext cx="630141" cy="447811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4785927"/>
            <a:ext cx="8110268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675"/>
            <a:ext cx="8124560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3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452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0" y="2383"/>
            <a:ext cx="9129008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5"/>
            <a:ext cx="9129008" cy="31273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30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341799" y="301885"/>
            <a:ext cx="630141" cy="447811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4785927"/>
            <a:ext cx="8110268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675"/>
            <a:ext cx="8124560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2195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1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341799" y="304800"/>
            <a:ext cx="631526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4782758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252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535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0" y="-2056029"/>
            <a:ext cx="9835191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1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341799" y="304800"/>
            <a:ext cx="631526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4782758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252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639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3106740"/>
            <a:ext cx="8477250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17358" y="3022901"/>
            <a:ext cx="8694295" cy="3357797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417121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366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3106740"/>
            <a:ext cx="8477250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17358" y="3022900"/>
            <a:ext cx="8694295" cy="1720550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774540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084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344168"/>
            <a:ext cx="8570912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92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339745"/>
            <a:ext cx="4021116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88185" y="1339745"/>
            <a:ext cx="4222440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94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39113"/>
            <a:ext cx="9144000" cy="2718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6062116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87058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1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011105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5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09475" y="4736592"/>
            <a:ext cx="3237819" cy="3383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87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03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  <a:ln>
            <a:solidFill>
              <a:schemeClr val="bg1">
                <a:lumMod val="50000"/>
              </a:schemeClr>
            </a:solidFill>
          </a:ln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30" y="310896"/>
            <a:ext cx="3896359" cy="841248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9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600202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5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600202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3" y="100584"/>
            <a:ext cx="2668457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399" y="100584"/>
            <a:ext cx="2599859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100584"/>
            <a:ext cx="2634158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7646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de-CH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6062116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9375490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87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56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175" y="5852162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4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76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4" y="4279394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4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6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341799" y="301884"/>
            <a:ext cx="691030" cy="491082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764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3106740"/>
            <a:ext cx="8477250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4628" y="6584514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20939" y="6580410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17358" y="3022901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40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4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1186" y="5358903"/>
            <a:ext cx="8574685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145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05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716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4"/>
            <a:ext cx="4349918" cy="12522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624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0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877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3" y="311149"/>
            <a:ext cx="330200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311151"/>
            <a:ext cx="1838730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311151"/>
            <a:ext cx="1838730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4" y="3028951"/>
            <a:ext cx="2523161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37420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683659"/>
            <a:ext cx="1838730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676400"/>
            <a:ext cx="1838730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5182962"/>
            <a:ext cx="1838730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5182962"/>
            <a:ext cx="1838730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61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6" y="310898"/>
            <a:ext cx="8474869" cy="6054185"/>
          </a:xfrm>
          <a:ln>
            <a:solidFill>
              <a:srgbClr val="08252E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24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65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2700" y="1786"/>
            <a:ext cx="9156700" cy="6856214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4391620" y="778669"/>
            <a:ext cx="442456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341799" y="6096000"/>
            <a:ext cx="631526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8440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380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4414521" y="5844550"/>
            <a:ext cx="31090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4595639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4284376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4718192" y="5840202"/>
            <a:ext cx="12363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485739" y="5840202"/>
            <a:ext cx="80617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4222558" y="5654198"/>
            <a:ext cx="29282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304621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385239" y="5525688"/>
            <a:ext cx="29282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467302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547558" y="5654198"/>
            <a:ext cx="31090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62962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711686" y="5525688"/>
            <a:ext cx="29644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79230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874366" y="5654198"/>
            <a:ext cx="29644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07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6"/>
          <p:cNvSpPr/>
          <p:nvPr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5"/>
          <p:cNvSpPr/>
          <p:nvPr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32"/>
          <p:cNvSpPr/>
          <p:nvPr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27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28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29"/>
          <p:cNvSpPr/>
          <p:nvPr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30"/>
          <p:cNvSpPr/>
          <p:nvPr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5" name="Rounded Rectangle 33"/>
          <p:cNvSpPr/>
          <p:nvPr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34"/>
          <p:cNvSpPr/>
          <p:nvPr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35"/>
          <p:cNvSpPr/>
          <p:nvPr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36"/>
          <p:cNvSpPr/>
          <p:nvPr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37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38"/>
          <p:cNvSpPr/>
          <p:nvPr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40"/>
          <p:cNvSpPr/>
          <p:nvPr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41"/>
          <p:cNvSpPr/>
          <p:nvPr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84"/>
          <p:cNvSpPr/>
          <p:nvPr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43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2010 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7A6E002-314D-4E2C-95EC-CDE3CAE61BBF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28" name="Rectangle 100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2010 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96200375-1872-464A-8981-365286BB13BE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32" name="Rectangle 108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2010 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6D9DF2DA-07E0-430D-B116-DD350E42B928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grpSp>
        <p:nvGrpSpPr>
          <p:cNvPr id="36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37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0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9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53" name="Rectangle 56"/>
          <p:cNvSpPr/>
          <p:nvPr userDrawn="1"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 userDrawn="1"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A30B2A20-1B58-4C3B-9E90-CB87F3C9BB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</a:t>
            </a: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2012 </a:t>
            </a: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454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644691" y="3060490"/>
            <a:ext cx="246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08661" y="3708604"/>
            <a:ext cx="87485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6818309" y="3697606"/>
            <a:ext cx="253297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5942448" y="3697606"/>
            <a:ext cx="253297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7163159" y="3697606"/>
            <a:ext cx="347903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6509060" y="3697606"/>
            <a:ext cx="226849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5768495" y="3082440"/>
            <a:ext cx="82398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5999412" y="2930181"/>
            <a:ext cx="82398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6226264" y="2720823"/>
            <a:ext cx="82398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6457181" y="2930181"/>
            <a:ext cx="82398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6683013" y="3082441"/>
            <a:ext cx="87485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6913932" y="2930181"/>
            <a:ext cx="8341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7144851" y="2720823"/>
            <a:ext cx="83415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7371698" y="2930181"/>
            <a:ext cx="8341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7602617" y="3082441"/>
            <a:ext cx="83415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578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4414521" y="5844550"/>
            <a:ext cx="31090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4595639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284376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4718192" y="5840202"/>
            <a:ext cx="12363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485739" y="5840202"/>
            <a:ext cx="80617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222558" y="5654198"/>
            <a:ext cx="29282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304621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385239" y="5525688"/>
            <a:ext cx="29282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467302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547558" y="5654198"/>
            <a:ext cx="31090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62962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711686" y="5525688"/>
            <a:ext cx="29644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479230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4874366" y="5654198"/>
            <a:ext cx="29644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489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90"/>
            <a:ext cx="246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6308661" y="3708604"/>
            <a:ext cx="87485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6818309" y="3697606"/>
            <a:ext cx="253297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5942448" y="3697606"/>
            <a:ext cx="253297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7163159" y="3697606"/>
            <a:ext cx="347903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6509060" y="3697606"/>
            <a:ext cx="226849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68495" y="3082440"/>
            <a:ext cx="82398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999412" y="2930181"/>
            <a:ext cx="82398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6226264" y="2720823"/>
            <a:ext cx="82398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457181" y="2930181"/>
            <a:ext cx="82398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683013" y="3082441"/>
            <a:ext cx="87485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913932" y="2930181"/>
            <a:ext cx="8341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7144851" y="2720823"/>
            <a:ext cx="83415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7371698" y="2930181"/>
            <a:ext cx="8341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7602617" y="3082441"/>
            <a:ext cx="83415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1134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961" y="1339341"/>
            <a:ext cx="4194720" cy="3976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1920" y="1339341"/>
            <a:ext cx="4194720" cy="3976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6"/>
          <p:cNvSpPr/>
          <p:nvPr/>
        </p:nvSpPr>
        <p:spPr>
          <a:xfrm>
            <a:off x="3405188" y="5562600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5"/>
          <p:cNvSpPr/>
          <p:nvPr/>
        </p:nvSpPr>
        <p:spPr>
          <a:xfrm>
            <a:off x="1460500" y="5638800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4772025" y="5562600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32"/>
          <p:cNvSpPr/>
          <p:nvPr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27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28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13" name="Rounded Rectangle 35"/>
          <p:cNvSpPr/>
          <p:nvPr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36"/>
          <p:cNvSpPr/>
          <p:nvPr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40"/>
          <p:cNvSpPr/>
          <p:nvPr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41"/>
          <p:cNvSpPr/>
          <p:nvPr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84"/>
          <p:cNvSpPr/>
          <p:nvPr/>
        </p:nvSpPr>
        <p:spPr>
          <a:xfrm>
            <a:off x="14288" y="0"/>
            <a:ext cx="9129712" cy="637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43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2010 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A340B4A-08DB-48D6-A0DA-4793BECF77B0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22" name="Rectangle 100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265011F-45FF-4091-9B77-23C0672C9435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26" name="Rectangle 108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2010 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9E3A3325-FA9F-49F2-8A7B-BCAB2C26C629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grpSp>
        <p:nvGrpSpPr>
          <p:cNvPr id="30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31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2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3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4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5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6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7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8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39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0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1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2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3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4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45" name="Rectangle 56"/>
          <p:cNvSpPr/>
          <p:nvPr userDrawn="1"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47" name="Rectangle 7"/>
          <p:cNvSpPr>
            <a:spLocks noChangeArrowheads="1"/>
          </p:cNvSpPr>
          <p:nvPr userDrawn="1"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948CFE65-5198-43A7-A39C-DB1D68BD92AB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4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</a:t>
            </a: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2012 </a:t>
            </a: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2449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28"/>
          <p:cNvSpPr/>
          <p:nvPr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29"/>
          <p:cNvSpPr/>
          <p:nvPr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30"/>
          <p:cNvSpPr/>
          <p:nvPr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31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32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33"/>
          <p:cNvSpPr/>
          <p:nvPr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5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2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3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FEFDE6A-449D-4F45-9F20-DCCBBFABC900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©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2012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696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6"/>
          <p:cNvSpPr/>
          <p:nvPr userDrawn="1"/>
        </p:nvSpPr>
        <p:spPr>
          <a:xfrm>
            <a:off x="1824038" y="3308350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37"/>
          <p:cNvSpPr/>
          <p:nvPr userDrawn="1"/>
        </p:nvSpPr>
        <p:spPr>
          <a:xfrm>
            <a:off x="0" y="12366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38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39"/>
          <p:cNvSpPr/>
          <p:nvPr userDrawn="1"/>
        </p:nvSpPr>
        <p:spPr>
          <a:xfrm>
            <a:off x="6584950" y="-205581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40"/>
          <p:cNvSpPr/>
          <p:nvPr userDrawn="1"/>
        </p:nvSpPr>
        <p:spPr>
          <a:xfrm>
            <a:off x="8105775" y="2784475"/>
            <a:ext cx="1728788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41"/>
          <p:cNvSpPr/>
          <p:nvPr userDrawn="1"/>
        </p:nvSpPr>
        <p:spPr>
          <a:xfrm rot="10800000">
            <a:off x="3035300" y="1746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5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2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3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68B8A8E-2EA1-4197-8A03-697C67D39AFB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©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2012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9925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image" Target="../media/image4.jpe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40052" y="6047601"/>
            <a:ext cx="2913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Created by Jan Medved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01675" y="274638"/>
            <a:ext cx="7985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1600200"/>
            <a:ext cx="798512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172450" y="59785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8AE3B8-4E54-47C0-AAF4-4F63542AA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246438" y="59705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© </a:t>
            </a: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2012 Cisco </a:t>
            </a: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EF5B7139-8D72-4B3C-8287-60C4B0082A58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33375" y="6378575"/>
            <a:ext cx="8477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465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rgbClr val="546568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rgbClr val="546568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1" y="432215"/>
            <a:ext cx="8580924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7"/>
            <a:ext cx="8580924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35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opendaylight.org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opendaylight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://www.twitter.com/opendaylightsd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3360738" y="2209800"/>
            <a:ext cx="5422900" cy="993775"/>
          </a:xfrm>
        </p:spPr>
        <p:txBody>
          <a:bodyPr anchor="b"/>
          <a:lstStyle/>
          <a:p>
            <a:pPr eaLnBrk="1" hangingPunct="1"/>
            <a:r>
              <a:rPr lang="en-CA" sz="4000" dirty="0" smtClean="0">
                <a:solidFill>
                  <a:schemeClr val="tx2"/>
                </a:solidFill>
                <a:latin typeface="Arial" charset="0"/>
              </a:rPr>
              <a:t>BGP/PCEP update</a:t>
            </a:r>
            <a:endParaRPr lang="en-CA" sz="4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2819400" y="3813175"/>
            <a:ext cx="6324600" cy="129222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000" dirty="0" smtClean="0">
                <a:solidFill>
                  <a:schemeClr val="accent2"/>
                </a:solidFill>
                <a:latin typeface="Arial" charset="0"/>
              </a:rPr>
              <a:t>December 2013</a:t>
            </a:r>
          </a:p>
          <a:p>
            <a:pPr eaLnBrk="1" hangingPunct="1"/>
            <a:r>
              <a:rPr lang="en-CA" sz="2000" dirty="0" smtClean="0">
                <a:solidFill>
                  <a:schemeClr val="accent2"/>
                </a:solidFill>
                <a:latin typeface="Arial" charset="0"/>
              </a:rPr>
              <a:t>Robert Varga</a:t>
            </a:r>
            <a:endParaRPr lang="en-CA" sz="20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Architecture overview</a:t>
            </a:r>
          </a:p>
          <a:p>
            <a:r>
              <a:rPr lang="en-US" dirty="0" smtClean="0"/>
              <a:t>Outstanding tasks</a:t>
            </a:r>
          </a:p>
          <a:p>
            <a:r>
              <a:rPr lang="en-US" dirty="0" smtClean="0"/>
              <a:t>Demo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103E-4823-43ED-A96F-4511AE473A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1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1E0905-7062-E443-BC5A-2CACDE70BD52}" type="slidenum">
              <a:rPr lang="en-US" sz="1200">
                <a:solidFill>
                  <a:srgbClr val="91908F"/>
                </a:solidFill>
              </a:rPr>
              <a:pPr eaLnBrk="1" hangingPunct="1"/>
              <a:t>3</a:t>
            </a:fld>
            <a:endParaRPr lang="en-US" sz="1200">
              <a:solidFill>
                <a:srgbClr val="91908F"/>
              </a:solidFill>
            </a:endParaRP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701675" y="1600200"/>
            <a:ext cx="7985125" cy="4244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Deliver a BGP client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RFC4271, RFC4360, RFC4724, RFC4760, RFC6793, …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draft-ietf-idr-ls-distribution-04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Deliver a PCEP client and server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RFC5440, RFC5455, RFC5521, RFC5541, RFC5557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draft-ietf-pce-stateful-pce-06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draft-crabbe-pce-pce-initiated-lsp-03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BGP/PCEP Project Goals</a:t>
            </a:r>
            <a:endParaRPr lang="en-US" dirty="0">
              <a:latin typeface="Arial" charset="0"/>
            </a:endParaRPr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8172450" y="5978525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D7FFCFC-6911-024F-9D24-25C6DD9B6E2C}" type="slidenum">
              <a:rPr lang="en-US" sz="1200">
                <a:solidFill>
                  <a:srgbClr val="91908F"/>
                </a:solidFill>
              </a:rPr>
              <a:pPr algn="r" eaLnBrk="1" hangingPunct="1"/>
              <a:t>3</a:t>
            </a:fld>
            <a:endParaRPr lang="en-US" sz="1200">
              <a:solidFill>
                <a:srgbClr val="91908F"/>
              </a:solidFill>
            </a:endParaRPr>
          </a:p>
        </p:txBody>
      </p:sp>
      <p:pic>
        <p:nvPicPr>
          <p:cNvPr id="7173" name="Picture 2" descr="C:\Users\IBM_ADMIN\Documents\IBM\Alliances\OpenDaylight\Marketing\Graphics\od_hdr_downlo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4572000"/>
            <a:ext cx="4192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9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"/>
          <p:cNvSpPr>
            <a:spLocks noGrp="1"/>
          </p:cNvSpPr>
          <p:nvPr>
            <p:ph idx="1"/>
          </p:nvPr>
        </p:nvSpPr>
        <p:spPr>
          <a:xfrm>
            <a:off x="701675" y="1600200"/>
            <a:ext cx="7985125" cy="4244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Create models for representing topologies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Base: draft-clemm-netmod-yang-network-topo-01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Tunnel-enabled: topology-tunnel-</a:t>
            </a:r>
            <a:r>
              <a:rPr lang="en-US" sz="1900" dirty="0" err="1" smtClean="0">
                <a:solidFill>
                  <a:srgbClr val="5D5751"/>
                </a:solidFill>
                <a:latin typeface="Arial" charset="0"/>
              </a:rPr>
              <a:t>api</a:t>
            </a: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 artifact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1900" dirty="0" smtClean="0">
              <a:solidFill>
                <a:srgbClr val="5D575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Implement the base topology model by translating BGP/LS data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Implement the tunnel topology model by translating PCEP protocol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endParaRPr lang="en-US" sz="1900" dirty="0">
              <a:solidFill>
                <a:srgbClr val="5D575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Define an efficient tunnel programming interface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Implement it on top of a </a:t>
            </a:r>
            <a:r>
              <a:rPr lang="en-US" sz="1900" dirty="0" err="1" smtClean="0">
                <a:solidFill>
                  <a:srgbClr val="5D5751"/>
                </a:solidFill>
                <a:latin typeface="Arial" charset="0"/>
              </a:rPr>
              <a:t>stateful</a:t>
            </a:r>
            <a:r>
              <a:rPr lang="en-US" sz="1900" dirty="0" smtClean="0">
                <a:solidFill>
                  <a:srgbClr val="5D5751"/>
                </a:solidFill>
                <a:latin typeface="Arial" charset="0"/>
              </a:rPr>
              <a:t>/initiation-enabled PCEP session</a:t>
            </a:r>
            <a:endParaRPr lang="en-US" sz="1900" dirty="0">
              <a:solidFill>
                <a:srgbClr val="5D5751"/>
              </a:solidFill>
              <a:latin typeface="Arial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BGP/PCEP Project </a:t>
            </a:r>
            <a:r>
              <a:rPr lang="en-US" dirty="0" smtClean="0">
                <a:latin typeface="Arial" charset="0"/>
              </a:rPr>
              <a:t>Goals (contd.)</a:t>
            </a:r>
            <a:endParaRPr lang="en-US" dirty="0">
              <a:latin typeface="Arial" charset="0"/>
            </a:endParaRPr>
          </a:p>
        </p:txBody>
      </p:sp>
      <p:sp>
        <p:nvSpPr>
          <p:cNvPr id="10243" name="Slide Number Placeholder 1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2706DE-18FA-7B40-B585-60C905A7A303}" type="slidenum">
              <a:rPr lang="en-US" sz="1200">
                <a:solidFill>
                  <a:srgbClr val="91908F"/>
                </a:solidFill>
              </a:rPr>
              <a:pPr eaLnBrk="1" hangingPunct="1"/>
              <a:t>4</a:t>
            </a:fld>
            <a:endParaRPr lang="en-US" sz="1200">
              <a:solidFill>
                <a:srgbClr val="91908F"/>
              </a:solidFill>
            </a:endParaRPr>
          </a:p>
        </p:txBody>
      </p:sp>
      <p:pic>
        <p:nvPicPr>
          <p:cNvPr id="10244" name="Picture 2" descr="C:\Users\IBM_ADMIN\Documents\IBM\Alliances\OpenDaylight\Marketing\Graphics\od_hdr_develo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4572000"/>
            <a:ext cx="41925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Rely on YANG models for data definition</a:t>
            </a:r>
          </a:p>
          <a:p>
            <a:r>
              <a:rPr lang="en-US" dirty="0" smtClean="0"/>
              <a:t>Rely on Yang Tools project for data access objects</a:t>
            </a:r>
          </a:p>
          <a:p>
            <a:r>
              <a:rPr lang="en-US" dirty="0" smtClean="0"/>
              <a:t>Rely on MD-SAL for data exchange</a:t>
            </a:r>
          </a:p>
          <a:p>
            <a:r>
              <a:rPr lang="en-US" dirty="0"/>
              <a:t>Rely on RESTCONF for north-bound application access</a:t>
            </a:r>
          </a:p>
          <a:p>
            <a:r>
              <a:rPr lang="en-US" dirty="0" smtClean="0"/>
              <a:t>Rely on </a:t>
            </a:r>
            <a:r>
              <a:rPr lang="en-US" dirty="0" err="1" smtClean="0"/>
              <a:t>config</a:t>
            </a:r>
            <a:r>
              <a:rPr lang="en-US" dirty="0" smtClean="0"/>
              <a:t>/NETCONF system for component wiring and configuration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103E-4823-43ED-A96F-4511AE473A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Outstanding Tasks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EA4E43-1ECB-024A-8B05-8232EDF63CD9}" type="slidenum">
              <a:rPr lang="en-US" sz="1200">
                <a:solidFill>
                  <a:srgbClr val="91908F"/>
                </a:solidFill>
                <a:cs typeface="Arial" charset="0"/>
              </a:rPr>
              <a:pPr eaLnBrk="1" hangingPunct="1"/>
              <a:t>6</a:t>
            </a:fld>
            <a:endParaRPr lang="en-US" sz="1200">
              <a:solidFill>
                <a:srgbClr val="91908F"/>
              </a:solidFill>
              <a:cs typeface="Arial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91447"/>
              </p:ext>
            </p:extLst>
          </p:nvPr>
        </p:nvGraphicFramePr>
        <p:xfrm>
          <a:off x="481624" y="1255772"/>
          <a:ext cx="8535988" cy="3932531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737576"/>
                <a:gridCol w="5791200"/>
                <a:gridCol w="613429"/>
                <a:gridCol w="1393783"/>
              </a:tblGrid>
              <a:tr h="251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ID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ETA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Target release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816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BUG-199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Support configuration of BGP proposal (AFI/SAFI, capabilities)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12/16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Hydrogen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671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BUG-242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Move default configuration for SP distribution from integration into BGPCEP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12/13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Hydrogen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51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BUG-223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Support multiple instances of RIB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Gerrit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Hydrogen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51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BUG-185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Implement BGP Best Path Selection algorithm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12/18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Hydrogen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51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BUG-221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Separate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Stateful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 PCEP extension into a separate model, allowing draft-level customization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51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BUG-218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Export instruction queue into MD-SAL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517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BUG-194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Eliminate dedicated configuration artifacts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816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BUG-110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End-to-end tests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Manual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Helium automation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816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BUG-51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Documentation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Scope?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816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BUG-191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Update programming API to indicate the reason for scheduling timeout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Helium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BUG-190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Simplify client session reconnect logic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Helium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BUG-196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Support BGP Graceful Restart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Helium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BUG-139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Implement draft-minei-pce-stateful-sync-optimizations-01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Helium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  <a:tr h="2729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BUG-64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Switch parser to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io.netty.buffer.ByteBuf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ＭＳ Ｐゴシック" charset="0"/>
                          <a:cs typeface="ＭＳ Ｐゴシック" charset="0"/>
                        </a:rPr>
                        <a:t>Helium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7345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6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BGP/LS Topology Export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103E-4823-43ED-A96F-4511AE473A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11389" y="5033901"/>
            <a:ext cx="3430522" cy="935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MD-SAL</a:t>
            </a:r>
            <a:endParaRPr lang="sk-SK" dirty="0"/>
          </a:p>
        </p:txBody>
      </p:sp>
      <p:sp>
        <p:nvSpPr>
          <p:cNvPr id="6" name="Can 5"/>
          <p:cNvSpPr/>
          <p:nvPr/>
        </p:nvSpPr>
        <p:spPr>
          <a:xfrm>
            <a:off x="1669026" y="2573644"/>
            <a:ext cx="914400" cy="70057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BGP RR</a:t>
            </a:r>
            <a:endParaRPr lang="sk-SK" dirty="0"/>
          </a:p>
        </p:txBody>
      </p:sp>
      <p:sp>
        <p:nvSpPr>
          <p:cNvPr id="7" name="Rectangle 6"/>
          <p:cNvSpPr/>
          <p:nvPr/>
        </p:nvSpPr>
        <p:spPr>
          <a:xfrm>
            <a:off x="6774518" y="1973683"/>
            <a:ext cx="1588232" cy="467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bgp-linkstate</a:t>
            </a:r>
            <a:endParaRPr lang="sk-SK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97096" y="2449065"/>
            <a:ext cx="1771538" cy="2681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53679" y="1213925"/>
            <a:ext cx="1588232" cy="467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bgp</a:t>
            </a:r>
            <a:r>
              <a:rPr lang="en-US" dirty="0" smtClean="0"/>
              <a:t>-parser-</a:t>
            </a:r>
            <a:r>
              <a:rPr lang="en-US" dirty="0" err="1" smtClean="0"/>
              <a:t>spi</a:t>
            </a:r>
            <a:endParaRPr lang="sk-SK" dirty="0"/>
          </a:p>
        </p:txBody>
      </p:sp>
      <p:sp>
        <p:nvSpPr>
          <p:cNvPr id="10" name="Rectangle 9"/>
          <p:cNvSpPr/>
          <p:nvPr/>
        </p:nvSpPr>
        <p:spPr>
          <a:xfrm>
            <a:off x="3011388" y="1213925"/>
            <a:ext cx="1588232" cy="467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bgp</a:t>
            </a:r>
            <a:r>
              <a:rPr lang="en-US" dirty="0" smtClean="0"/>
              <a:t>-parser-</a:t>
            </a:r>
            <a:r>
              <a:rPr lang="en-US" dirty="0" err="1" smtClean="0"/>
              <a:t>impl</a:t>
            </a:r>
            <a:endParaRPr lang="sk-SK" dirty="0"/>
          </a:p>
        </p:txBody>
      </p:sp>
      <p:sp>
        <p:nvSpPr>
          <p:cNvPr id="11" name="Rectangle 10"/>
          <p:cNvSpPr/>
          <p:nvPr/>
        </p:nvSpPr>
        <p:spPr>
          <a:xfrm>
            <a:off x="3011389" y="1973683"/>
            <a:ext cx="1588232" cy="467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bgp</a:t>
            </a:r>
            <a:r>
              <a:rPr lang="en-US" dirty="0" smtClean="0"/>
              <a:t>-parser-</a:t>
            </a:r>
            <a:r>
              <a:rPr lang="en-US" dirty="0" err="1" smtClean="0"/>
              <a:t>api</a:t>
            </a:r>
            <a:endParaRPr lang="sk-SK" dirty="0"/>
          </a:p>
        </p:txBody>
      </p:sp>
      <p:cxnSp>
        <p:nvCxnSpPr>
          <p:cNvPr id="12" name="Straight Arrow Connector 11"/>
          <p:cNvCxnSpPr>
            <a:stCxn id="11" idx="0"/>
            <a:endCxn id="10" idx="2"/>
          </p:cNvCxnSpPr>
          <p:nvPr/>
        </p:nvCxnSpPr>
        <p:spPr>
          <a:xfrm flipH="1" flipV="1">
            <a:off x="3805504" y="1681677"/>
            <a:ext cx="1" cy="292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  <a:endCxn id="10" idx="3"/>
          </p:cNvCxnSpPr>
          <p:nvPr/>
        </p:nvCxnSpPr>
        <p:spPr>
          <a:xfrm flipH="1">
            <a:off x="4599620" y="1447801"/>
            <a:ext cx="2540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53679" y="3406427"/>
            <a:ext cx="1588232" cy="467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bgp</a:t>
            </a:r>
            <a:r>
              <a:rPr lang="en-US" dirty="0" smtClean="0"/>
              <a:t>-rib-</a:t>
            </a:r>
            <a:r>
              <a:rPr lang="en-US" dirty="0" err="1" smtClean="0"/>
              <a:t>api</a:t>
            </a:r>
            <a:endParaRPr lang="sk-SK" dirty="0"/>
          </a:p>
        </p:txBody>
      </p:sp>
      <p:sp>
        <p:nvSpPr>
          <p:cNvPr id="15" name="Rectangle 14"/>
          <p:cNvSpPr/>
          <p:nvPr/>
        </p:nvSpPr>
        <p:spPr>
          <a:xfrm>
            <a:off x="4853679" y="2690055"/>
            <a:ext cx="1588232" cy="467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bgp</a:t>
            </a:r>
            <a:r>
              <a:rPr lang="en-US" dirty="0" smtClean="0"/>
              <a:t>-rib-</a:t>
            </a:r>
            <a:r>
              <a:rPr lang="en-US" dirty="0" err="1" smtClean="0"/>
              <a:t>spi</a:t>
            </a:r>
            <a:endParaRPr lang="sk-SK" dirty="0"/>
          </a:p>
        </p:txBody>
      </p:sp>
      <p:sp>
        <p:nvSpPr>
          <p:cNvPr id="16" name="Rectangle 15"/>
          <p:cNvSpPr/>
          <p:nvPr/>
        </p:nvSpPr>
        <p:spPr>
          <a:xfrm>
            <a:off x="3011388" y="2690055"/>
            <a:ext cx="1588232" cy="467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bgp</a:t>
            </a:r>
            <a:r>
              <a:rPr lang="en-US" dirty="0" smtClean="0"/>
              <a:t>-rib-</a:t>
            </a:r>
            <a:r>
              <a:rPr lang="en-US" dirty="0" err="1" smtClean="0"/>
              <a:t>impl</a:t>
            </a:r>
            <a:endParaRPr lang="sk-SK" dirty="0"/>
          </a:p>
        </p:txBody>
      </p:sp>
      <p:cxnSp>
        <p:nvCxnSpPr>
          <p:cNvPr id="17" name="Straight Arrow Connector 16"/>
          <p:cNvCxnSpPr>
            <a:stCxn id="16" idx="3"/>
            <a:endCxn id="15" idx="1"/>
          </p:cNvCxnSpPr>
          <p:nvPr/>
        </p:nvCxnSpPr>
        <p:spPr>
          <a:xfrm>
            <a:off x="4599620" y="2923931"/>
            <a:ext cx="2540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  <a:endCxn id="15" idx="0"/>
          </p:cNvCxnSpPr>
          <p:nvPr/>
        </p:nvCxnSpPr>
        <p:spPr>
          <a:xfrm flipH="1">
            <a:off x="5647795" y="2207559"/>
            <a:ext cx="1126723" cy="482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  <a:endCxn id="9" idx="2"/>
          </p:cNvCxnSpPr>
          <p:nvPr/>
        </p:nvCxnSpPr>
        <p:spPr>
          <a:xfrm flipH="1" flipV="1">
            <a:off x="5647795" y="1681677"/>
            <a:ext cx="1126723" cy="525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n 19"/>
          <p:cNvSpPr/>
          <p:nvPr/>
        </p:nvSpPr>
        <p:spPr>
          <a:xfrm>
            <a:off x="3109789" y="5111859"/>
            <a:ext cx="1067922" cy="779587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LocRIB</a:t>
            </a:r>
            <a:endParaRPr lang="sk-SK" dirty="0"/>
          </a:p>
        </p:txBody>
      </p:sp>
      <p:cxnSp>
        <p:nvCxnSpPr>
          <p:cNvPr id="21" name="Straight Arrow Connector 20"/>
          <p:cNvCxnSpPr>
            <a:stCxn id="16" idx="3"/>
            <a:endCxn id="14" idx="1"/>
          </p:cNvCxnSpPr>
          <p:nvPr/>
        </p:nvCxnSpPr>
        <p:spPr>
          <a:xfrm>
            <a:off x="4599620" y="2923931"/>
            <a:ext cx="254059" cy="716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69150" y="4198557"/>
            <a:ext cx="1588232" cy="467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topology-</a:t>
            </a:r>
            <a:r>
              <a:rPr lang="en-US" dirty="0" err="1" smtClean="0"/>
              <a:t>api</a:t>
            </a:r>
            <a:endParaRPr lang="sk-SK" dirty="0"/>
          </a:p>
        </p:txBody>
      </p:sp>
      <p:cxnSp>
        <p:nvCxnSpPr>
          <p:cNvPr id="23" name="Straight Arrow Connector 22"/>
          <p:cNvCxnSpPr>
            <a:stCxn id="16" idx="2"/>
            <a:endCxn id="20" idx="1"/>
          </p:cNvCxnSpPr>
          <p:nvPr/>
        </p:nvCxnSpPr>
        <p:spPr>
          <a:xfrm flipH="1">
            <a:off x="3643750" y="3157807"/>
            <a:ext cx="161754" cy="1954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1"/>
            <a:endCxn id="14" idx="1"/>
          </p:cNvCxnSpPr>
          <p:nvPr/>
        </p:nvCxnSpPr>
        <p:spPr>
          <a:xfrm flipV="1">
            <a:off x="3643750" y="3640303"/>
            <a:ext cx="1209929" cy="1471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53680" y="4198556"/>
            <a:ext cx="1588232" cy="467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bgp</a:t>
            </a:r>
            <a:r>
              <a:rPr lang="en-US" dirty="0" smtClean="0"/>
              <a:t>-topology-provider</a:t>
            </a:r>
            <a:endParaRPr lang="sk-SK" dirty="0"/>
          </a:p>
        </p:txBody>
      </p:sp>
      <p:cxnSp>
        <p:nvCxnSpPr>
          <p:cNvPr id="26" name="Straight Arrow Connector 25"/>
          <p:cNvCxnSpPr>
            <a:stCxn id="16" idx="0"/>
            <a:endCxn id="11" idx="2"/>
          </p:cNvCxnSpPr>
          <p:nvPr/>
        </p:nvCxnSpPr>
        <p:spPr>
          <a:xfrm flipV="1">
            <a:off x="3805504" y="2441435"/>
            <a:ext cx="1" cy="248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n 26"/>
          <p:cNvSpPr/>
          <p:nvPr/>
        </p:nvSpPr>
        <p:spPr>
          <a:xfrm>
            <a:off x="5275426" y="5123383"/>
            <a:ext cx="1043340" cy="779587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Topology</a:t>
            </a:r>
            <a:endParaRPr lang="sk-SK" dirty="0"/>
          </a:p>
        </p:txBody>
      </p:sp>
      <p:cxnSp>
        <p:nvCxnSpPr>
          <p:cNvPr id="28" name="Straight Arrow Connector 27"/>
          <p:cNvCxnSpPr>
            <a:stCxn id="27" idx="4"/>
            <a:endCxn id="22" idx="2"/>
          </p:cNvCxnSpPr>
          <p:nvPr/>
        </p:nvCxnSpPr>
        <p:spPr>
          <a:xfrm flipV="1">
            <a:off x="6318766" y="4666309"/>
            <a:ext cx="1244500" cy="846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  <a:endCxn id="22" idx="1"/>
          </p:cNvCxnSpPr>
          <p:nvPr/>
        </p:nvCxnSpPr>
        <p:spPr>
          <a:xfrm>
            <a:off x="6441911" y="4432432"/>
            <a:ext cx="32723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2"/>
            <a:endCxn id="27" idx="1"/>
          </p:cNvCxnSpPr>
          <p:nvPr/>
        </p:nvCxnSpPr>
        <p:spPr>
          <a:xfrm>
            <a:off x="5647796" y="4666308"/>
            <a:ext cx="149300" cy="45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  <a:endCxn id="25" idx="3"/>
          </p:cNvCxnSpPr>
          <p:nvPr/>
        </p:nvCxnSpPr>
        <p:spPr>
          <a:xfrm flipH="1">
            <a:off x="6441912" y="2441435"/>
            <a:ext cx="1126722" cy="1990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2"/>
            <a:endCxn id="5" idx="0"/>
          </p:cNvCxnSpPr>
          <p:nvPr/>
        </p:nvCxnSpPr>
        <p:spPr>
          <a:xfrm flipH="1">
            <a:off x="4726650" y="4666308"/>
            <a:ext cx="921146" cy="367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2"/>
            <a:endCxn id="22" idx="0"/>
          </p:cNvCxnSpPr>
          <p:nvPr/>
        </p:nvCxnSpPr>
        <p:spPr>
          <a:xfrm flipH="1">
            <a:off x="7563266" y="2441435"/>
            <a:ext cx="5368" cy="1757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  <a:endCxn id="14" idx="2"/>
          </p:cNvCxnSpPr>
          <p:nvPr/>
        </p:nvCxnSpPr>
        <p:spPr>
          <a:xfrm flipH="1" flipV="1">
            <a:off x="5647795" y="3874180"/>
            <a:ext cx="1" cy="324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1"/>
            <a:endCxn id="6" idx="4"/>
          </p:cNvCxnSpPr>
          <p:nvPr/>
        </p:nvCxnSpPr>
        <p:spPr>
          <a:xfrm flipH="1">
            <a:off x="2583426" y="2923931"/>
            <a:ext cx="4279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428550" y="4058560"/>
            <a:ext cx="1298241" cy="1835377"/>
            <a:chOff x="609600" y="4292436"/>
            <a:chExt cx="1298241" cy="1835377"/>
          </a:xfrm>
        </p:grpSpPr>
        <p:grpSp>
          <p:nvGrpSpPr>
            <p:cNvPr id="37" name="Group 36"/>
            <p:cNvGrpSpPr/>
            <p:nvPr/>
          </p:nvGrpSpPr>
          <p:grpSpPr>
            <a:xfrm>
              <a:off x="609600" y="4292436"/>
              <a:ext cx="1298241" cy="369332"/>
              <a:chOff x="762000" y="1516711"/>
              <a:chExt cx="1298241" cy="36933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762000" y="1516711"/>
                <a:ext cx="1298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implements</a:t>
                </a:r>
                <a:endParaRPr lang="sk-SK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874755" y="1886043"/>
                <a:ext cx="107273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714491" y="5248209"/>
              <a:ext cx="1072730" cy="396003"/>
              <a:chOff x="874754" y="2118597"/>
              <a:chExt cx="1072730" cy="39600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874754" y="2118597"/>
                <a:ext cx="1072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publishes</a:t>
                </a:r>
                <a:endParaRPr lang="sk-SK" dirty="0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990600" y="2514600"/>
                <a:ext cx="838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957997" y="5747052"/>
              <a:ext cx="601447" cy="380761"/>
              <a:chOff x="7557252" y="1364550"/>
              <a:chExt cx="601447" cy="38076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7557252" y="136455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uses</a:t>
                </a:r>
                <a:endParaRPr lang="sk-SK" dirty="0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7667475" y="1745311"/>
                <a:ext cx="381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701155" y="4764608"/>
              <a:ext cx="1112292" cy="380761"/>
              <a:chOff x="7557252" y="1364550"/>
              <a:chExt cx="1112292" cy="380761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557252" y="1364550"/>
                <a:ext cx="1112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augments</a:t>
                </a:r>
                <a:endParaRPr lang="sk-SK" dirty="0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7667475" y="1745311"/>
                <a:ext cx="87895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Straight Arrow Connector 48"/>
          <p:cNvCxnSpPr>
            <a:stCxn id="7" idx="2"/>
            <a:endCxn id="14" idx="3"/>
          </p:cNvCxnSpPr>
          <p:nvPr/>
        </p:nvCxnSpPr>
        <p:spPr>
          <a:xfrm flipH="1">
            <a:off x="6441911" y="2441435"/>
            <a:ext cx="1126723" cy="119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1"/>
            <a:endCxn id="11" idx="3"/>
          </p:cNvCxnSpPr>
          <p:nvPr/>
        </p:nvCxnSpPr>
        <p:spPr>
          <a:xfrm flipH="1">
            <a:off x="4599621" y="2207559"/>
            <a:ext cx="21748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9650" y="5978525"/>
            <a:ext cx="514350" cy="365125"/>
          </a:xfrm>
        </p:spPr>
        <p:txBody>
          <a:bodyPr/>
          <a:lstStyle/>
          <a:p>
            <a:pPr>
              <a:defRPr/>
            </a:pPr>
            <a:fld id="{AC13103E-4823-43ED-A96F-4511AE473A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1"/>
          <p:cNvSpPr>
            <a:spLocks noGrp="1"/>
          </p:cNvSpPr>
          <p:nvPr>
            <p:ph idx="1"/>
          </p:nvPr>
        </p:nvSpPr>
        <p:spPr>
          <a:xfrm>
            <a:off x="701675" y="1600200"/>
            <a:ext cx="7985125" cy="4244975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solidFill>
                  <a:srgbClr val="5D5751"/>
                </a:solidFill>
                <a:latin typeface="Arial" charset="0"/>
              </a:rPr>
              <a:t>More information and to join:</a:t>
            </a:r>
            <a:endParaRPr lang="en-US" dirty="0">
              <a:solidFill>
                <a:srgbClr val="5D5751"/>
              </a:solidFill>
              <a:latin typeface="Arial" charset="0"/>
              <a:hlinkClick r:id="rId2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5D5751"/>
                </a:solidFill>
                <a:latin typeface="Arial" charset="0"/>
                <a:cs typeface="Arial" charset="0"/>
                <a:hlinkClick r:id="rId2"/>
              </a:rPr>
              <a:t>wiki.opendaylight.org</a:t>
            </a:r>
            <a:endParaRPr lang="en-US" dirty="0">
              <a:solidFill>
                <a:srgbClr val="5D575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5D5751"/>
                </a:solidFill>
                <a:latin typeface="Arial" charset="0"/>
              </a:rPr>
              <a:t>Keep </a:t>
            </a:r>
            <a:r>
              <a:rPr lang="en-US" dirty="0">
                <a:solidFill>
                  <a:srgbClr val="5D5751"/>
                </a:solidFill>
                <a:latin typeface="Arial" charset="0"/>
              </a:rPr>
              <a:t>informed and join the </a:t>
            </a:r>
            <a:r>
              <a:rPr lang="en-US" dirty="0" smtClean="0">
                <a:solidFill>
                  <a:srgbClr val="5D5751"/>
                </a:solidFill>
                <a:latin typeface="Arial" charset="0"/>
              </a:rPr>
              <a:t>conversation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400" dirty="0" smtClean="0"/>
              <a:t>IRC: #</a:t>
            </a:r>
            <a:r>
              <a:rPr lang="en-US" sz="2400" dirty="0" err="1" smtClean="0"/>
              <a:t>opendaylight</a:t>
            </a:r>
            <a:r>
              <a:rPr lang="en-US" sz="2400" dirty="0" smtClean="0"/>
              <a:t> on </a:t>
            </a:r>
            <a:r>
              <a:rPr lang="en-US" sz="2400" dirty="0" err="1" smtClean="0"/>
              <a:t>Freenone</a:t>
            </a:r>
            <a:endParaRPr lang="en-US" sz="2400" dirty="0" smtClean="0"/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400" dirty="0" smtClean="0"/>
              <a:t>Open </a:t>
            </a:r>
            <a:r>
              <a:rPr lang="en-US" sz="2400" dirty="0"/>
              <a:t>mailing lists:  </a:t>
            </a:r>
            <a:r>
              <a:rPr lang="en-US" sz="2400" dirty="0">
                <a:solidFill>
                  <a:srgbClr val="FDB813"/>
                </a:solidFill>
                <a:hlinkClick r:id="rId3"/>
              </a:rPr>
              <a:t>lists.opendaylight.org</a:t>
            </a:r>
            <a:r>
              <a:rPr lang="en-US" sz="2400" dirty="0"/>
              <a:t> </a:t>
            </a:r>
            <a:endParaRPr lang="en-US" dirty="0">
              <a:solidFill>
                <a:srgbClr val="5D5751"/>
              </a:solidFill>
              <a:latin typeface="Arial" charset="0"/>
              <a:hlinkClick r:id="rId4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solidFill>
                  <a:srgbClr val="5D5751"/>
                </a:solidFill>
                <a:latin typeface="Arial" charset="0"/>
                <a:cs typeface="Arial" charset="0"/>
                <a:hlinkClick r:id="rId4"/>
              </a:rPr>
              <a:t>@openDaylightSDN</a:t>
            </a:r>
            <a:endParaRPr lang="en-US" dirty="0">
              <a:solidFill>
                <a:srgbClr val="5D5751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solidFill>
                  <a:srgbClr val="5D5751"/>
                </a:solidFill>
                <a:latin typeface="Arial" charset="0"/>
                <a:cs typeface="Arial" charset="0"/>
              </a:rPr>
              <a:t>#</a:t>
            </a:r>
            <a:r>
              <a:rPr lang="en-US" dirty="0" err="1">
                <a:solidFill>
                  <a:srgbClr val="5D5751"/>
                </a:solidFill>
                <a:latin typeface="Arial" charset="0"/>
                <a:cs typeface="Arial" charset="0"/>
              </a:rPr>
              <a:t>OpenDaylight</a:t>
            </a:r>
            <a:endParaRPr lang="en-US" dirty="0">
              <a:solidFill>
                <a:srgbClr val="5D5751"/>
              </a:solidFill>
              <a:latin typeface="Arial" charset="0"/>
              <a:cs typeface="Arial" charset="0"/>
            </a:endParaRPr>
          </a:p>
        </p:txBody>
      </p:sp>
      <p:pic>
        <p:nvPicPr>
          <p:cNvPr id="37890" name="Picture 2" descr="https://twitter.com/images/resources/twitter-bird-blue-on-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3690938"/>
            <a:ext cx="881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1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7ABDBE-8C75-B241-A033-A69F88E6853A}" type="slidenum">
              <a:rPr lang="en-US" sz="1200">
                <a:solidFill>
                  <a:srgbClr val="91908F"/>
                </a:solidFill>
              </a:rPr>
              <a:pPr eaLnBrk="1" hangingPunct="1"/>
              <a:t>9</a:t>
            </a:fld>
            <a:endParaRPr lang="en-US" sz="1200">
              <a:solidFill>
                <a:srgbClr val="91908F"/>
              </a:solidFill>
            </a:endParaRPr>
          </a:p>
        </p:txBody>
      </p:sp>
      <p:sp>
        <p:nvSpPr>
          <p:cNvPr id="3789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Resources</a:t>
            </a:r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8172450" y="5978525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8269384-8706-A348-B26C-92FC6AD20C22}" type="slidenum">
              <a:rPr lang="en-US" sz="1200">
                <a:solidFill>
                  <a:srgbClr val="91908F"/>
                </a:solidFill>
              </a:rPr>
              <a:pPr algn="r" eaLnBrk="1" hangingPunct="1"/>
              <a:t>9</a:t>
            </a:fld>
            <a:endParaRPr lang="en-US" sz="1200">
              <a:solidFill>
                <a:srgbClr val="91908F"/>
              </a:solidFill>
            </a:endParaRPr>
          </a:p>
        </p:txBody>
      </p:sp>
      <p:pic>
        <p:nvPicPr>
          <p:cNvPr id="37894" name="Picture 2" descr="C:\Users\IBM_ADMIN\Documents\IBM\Alliances\OpenDaylight\Marketing\Graphics\od_hdr_resourc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572000"/>
            <a:ext cx="41925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" descr="Screen Shot 2013-06-28 at 9.51.5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992563"/>
            <a:ext cx="4192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9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enDaylight">
      <a:dk1>
        <a:srgbClr val="3D3935"/>
      </a:dk1>
      <a:lt1>
        <a:sysClr val="window" lastClr="FFFFFF"/>
      </a:lt1>
      <a:dk2>
        <a:srgbClr val="3D3935"/>
      </a:dk2>
      <a:lt2>
        <a:srgbClr val="FFFFFF"/>
      </a:lt2>
      <a:accent1>
        <a:srgbClr val="FFB500"/>
      </a:accent1>
      <a:accent2>
        <a:srgbClr val="FF8200"/>
      </a:accent2>
      <a:accent3>
        <a:srgbClr val="FC4C02"/>
      </a:accent3>
      <a:accent4>
        <a:srgbClr val="DA291C"/>
      </a:accent4>
      <a:accent5>
        <a:srgbClr val="3D3935"/>
      </a:accent5>
      <a:accent6>
        <a:srgbClr val="3D3935"/>
      </a:accent6>
      <a:hlink>
        <a:srgbClr val="FC4C02"/>
      </a:hlink>
      <a:folHlink>
        <a:srgbClr val="FC4C0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isco Arial 16x9 template_dark-pw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89022</TotalTime>
  <Words>323</Words>
  <Application>Microsoft Office PowerPoint</Application>
  <PresentationFormat>On-screen Show (4:3)</PresentationFormat>
  <Paragraphs>118</Paragraphs>
  <Slides>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Cisco_Template_2010_Arial</vt:lpstr>
      <vt:lpstr>Cisco Arial 16x9 template_dark-pw</vt:lpstr>
      <vt:lpstr>BGP/PCEP update</vt:lpstr>
      <vt:lpstr>Agenda</vt:lpstr>
      <vt:lpstr>BGP/PCEP Project Goals</vt:lpstr>
      <vt:lpstr>BGP/PCEP Project Goals (contd.)</vt:lpstr>
      <vt:lpstr>Architecture overview</vt:lpstr>
      <vt:lpstr>Outstanding Tasks</vt:lpstr>
      <vt:lpstr>Demo: BGP/LS Topology Export</vt:lpstr>
      <vt:lpstr>Thank you</vt:lpstr>
      <vt:lpstr>Resources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OpenDaylight Overview,</dc:title>
  <dc:subject>MD-SAL</dc:subject>
  <dc:creator>Jan Medved</dc:creator>
  <cp:keywords>Open Daylight</cp:keywords>
  <cp:lastModifiedBy>Robert Varga</cp:lastModifiedBy>
  <cp:revision>464</cp:revision>
  <cp:lastPrinted>2013-11-03T22:22:12Z</cp:lastPrinted>
  <dcterms:created xsi:type="dcterms:W3CDTF">2013-03-04T17:02:04Z</dcterms:created>
  <dcterms:modified xsi:type="dcterms:W3CDTF">2013-12-12T17:30:48Z</dcterms:modified>
</cp:coreProperties>
</file>